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85" r:id="rId2"/>
    <p:sldMasterId id="2147483698" r:id="rId3"/>
    <p:sldMasterId id="2147483711" r:id="rId4"/>
    <p:sldMasterId id="2147483735" r:id="rId5"/>
    <p:sldMasterId id="2147483747" r:id="rId6"/>
    <p:sldMasterId id="2147483751" r:id="rId7"/>
    <p:sldMasterId id="2147483763" r:id="rId8"/>
  </p:sldMasterIdLst>
  <p:notesMasterIdLst>
    <p:notesMasterId r:id="rId75"/>
  </p:notesMasterIdLst>
  <p:sldIdLst>
    <p:sldId id="479" r:id="rId9"/>
    <p:sldId id="470" r:id="rId10"/>
    <p:sldId id="371" r:id="rId11"/>
    <p:sldId id="372" r:id="rId12"/>
    <p:sldId id="374" r:id="rId13"/>
    <p:sldId id="380" r:id="rId14"/>
    <p:sldId id="381" r:id="rId15"/>
    <p:sldId id="382" r:id="rId16"/>
    <p:sldId id="403" r:id="rId17"/>
    <p:sldId id="402" r:id="rId18"/>
    <p:sldId id="404" r:id="rId19"/>
    <p:sldId id="471" r:id="rId20"/>
    <p:sldId id="480" r:id="rId21"/>
    <p:sldId id="473" r:id="rId22"/>
    <p:sldId id="474" r:id="rId23"/>
    <p:sldId id="475" r:id="rId24"/>
    <p:sldId id="476" r:id="rId25"/>
    <p:sldId id="477" r:id="rId26"/>
    <p:sldId id="478" r:id="rId27"/>
    <p:sldId id="413" r:id="rId28"/>
    <p:sldId id="414" r:id="rId29"/>
    <p:sldId id="415" r:id="rId30"/>
    <p:sldId id="416" r:id="rId31"/>
    <p:sldId id="422" r:id="rId32"/>
    <p:sldId id="423" r:id="rId33"/>
    <p:sldId id="424" r:id="rId34"/>
    <p:sldId id="425" r:id="rId35"/>
    <p:sldId id="427" r:id="rId36"/>
    <p:sldId id="481" r:id="rId37"/>
    <p:sldId id="482" r:id="rId38"/>
    <p:sldId id="430"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500" r:id="rId53"/>
    <p:sldId id="448" r:id="rId54"/>
    <p:sldId id="496" r:id="rId55"/>
    <p:sldId id="501" r:id="rId56"/>
    <p:sldId id="450" r:id="rId57"/>
    <p:sldId id="502" r:id="rId58"/>
    <p:sldId id="453" r:id="rId59"/>
    <p:sldId id="455" r:id="rId60"/>
    <p:sldId id="503" r:id="rId61"/>
    <p:sldId id="456" r:id="rId62"/>
    <p:sldId id="457" r:id="rId63"/>
    <p:sldId id="458" r:id="rId64"/>
    <p:sldId id="459" r:id="rId65"/>
    <p:sldId id="460" r:id="rId66"/>
    <p:sldId id="461" r:id="rId67"/>
    <p:sldId id="462" r:id="rId68"/>
    <p:sldId id="463" r:id="rId69"/>
    <p:sldId id="464" r:id="rId70"/>
    <p:sldId id="465" r:id="rId71"/>
    <p:sldId id="466" r:id="rId72"/>
    <p:sldId id="467" r:id="rId73"/>
    <p:sldId id="46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404" autoAdjust="0"/>
  </p:normalViewPr>
  <p:slideViewPr>
    <p:cSldViewPr>
      <p:cViewPr varScale="1">
        <p:scale>
          <a:sx n="115" d="100"/>
          <a:sy n="115" d="100"/>
        </p:scale>
        <p:origin x="111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3A289-56BF-48AE-A52D-B7EDF3BC7FF0}"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79839-66B5-4249-A573-34334FFCF6E9}" type="slidenum">
              <a:rPr lang="en-US" smtClean="0"/>
              <a:t>‹#›</a:t>
            </a:fld>
            <a:endParaRPr lang="en-US"/>
          </a:p>
        </p:txBody>
      </p:sp>
    </p:spTree>
    <p:extLst>
      <p:ext uri="{BB962C8B-B14F-4D97-AF65-F5344CB8AC3E}">
        <p14:creationId xmlns:p14="http://schemas.microsoft.com/office/powerpoint/2010/main" val="357623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79839-66B5-4249-A573-34334FFCF6E9}" type="slidenum">
              <a:rPr lang="en-US" smtClean="0"/>
              <a:t>3</a:t>
            </a:fld>
            <a:endParaRPr lang="en-US"/>
          </a:p>
        </p:txBody>
      </p:sp>
    </p:spTree>
    <p:extLst>
      <p:ext uri="{BB962C8B-B14F-4D97-AF65-F5344CB8AC3E}">
        <p14:creationId xmlns:p14="http://schemas.microsoft.com/office/powerpoint/2010/main" val="374803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79839-66B5-4249-A573-34334FFCF6E9}" type="slidenum">
              <a:rPr lang="en-US" smtClean="0"/>
              <a:t>8</a:t>
            </a:fld>
            <a:endParaRPr lang="en-US"/>
          </a:p>
        </p:txBody>
      </p:sp>
    </p:spTree>
    <p:extLst>
      <p:ext uri="{BB962C8B-B14F-4D97-AF65-F5344CB8AC3E}">
        <p14:creationId xmlns:p14="http://schemas.microsoft.com/office/powerpoint/2010/main" val="309260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D75C-5553-41E9-A1FC-78EBCEA582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8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D75C-5553-41E9-A1FC-78EBCEA582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75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D75C-5553-41E9-A1FC-78EBCEA582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34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D75C-5553-41E9-A1FC-78EBCEA582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72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1600200" cy="365125"/>
          </a:xfrm>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a:xfrm>
            <a:off x="2209800" y="6356350"/>
            <a:ext cx="2895600" cy="365125"/>
          </a:xfrm>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6" name="Slide Number Placeholder 5"/>
          <p:cNvSpPr>
            <a:spLocks noGrp="1"/>
          </p:cNvSpPr>
          <p:nvPr>
            <p:ph type="sldNum" sz="quarter" idx="12"/>
          </p:nvPr>
        </p:nvSpPr>
        <p:spPr>
          <a:xfrm>
            <a:off x="5257800" y="6356350"/>
            <a:ext cx="1371600" cy="365125"/>
          </a:xfrm>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477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764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216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165081 w 794"/>
                <a:gd name="T1" fmla="*/ 213170 h 414"/>
                <a:gd name="T2" fmla="*/ 1041929 w 794"/>
                <a:gd name="T3" fmla="*/ 171664 h 414"/>
                <a:gd name="T4" fmla="*/ 816104 w 794"/>
                <a:gd name="T5" fmla="*/ 113430 h 414"/>
                <a:gd name="T6" fmla="*/ 104152 w 794"/>
                <a:gd name="T7" fmla="*/ 0 h 414"/>
                <a:gd name="T8" fmla="*/ 33591 w 794"/>
                <a:gd name="T9" fmla="*/ 10747 h 414"/>
                <a:gd name="T10" fmla="*/ 0 w 794"/>
                <a:gd name="T11" fmla="*/ 44832 h 414"/>
                <a:gd name="T12" fmla="*/ 40936 w 794"/>
                <a:gd name="T13" fmla="*/ 83723 h 414"/>
                <a:gd name="T14" fmla="*/ 836357 w 794"/>
                <a:gd name="T15" fmla="*/ 220863 h 414"/>
                <a:gd name="T16" fmla="*/ 1010635 w 794"/>
                <a:gd name="T17" fmla="*/ 212081 h 414"/>
                <a:gd name="T18" fmla="*/ 1151541 w 794"/>
                <a:gd name="T19" fmla="*/ 223440 h 414"/>
                <a:gd name="T20" fmla="*/ 1165081 w 794"/>
                <a:gd name="T21" fmla="*/ 213170 h 414"/>
                <a:gd name="T22" fmla="*/ 1165081 w 794"/>
                <a:gd name="T23" fmla="*/ 2131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Freeform 10"/>
            <p:cNvSpPr>
              <a:spLocks/>
            </p:cNvSpPr>
            <p:nvPr userDrawn="1"/>
          </p:nvSpPr>
          <p:spPr bwMode="auto">
            <a:xfrm>
              <a:off x="166" y="261"/>
              <a:ext cx="2244" cy="1007"/>
            </a:xfrm>
            <a:custGeom>
              <a:avLst/>
              <a:gdLst>
                <a:gd name="T0" fmla="*/ 1555 w 1586"/>
                <a:gd name="T1" fmla="*/ 0 h 821"/>
                <a:gd name="T2" fmla="*/ 15107 w 1586"/>
                <a:gd name="T3" fmla="*/ 2167 h 821"/>
                <a:gd name="T4" fmla="*/ 16207 w 1586"/>
                <a:gd name="T5" fmla="*/ 2664 h 821"/>
                <a:gd name="T6" fmla="*/ 18003 w 1586"/>
                <a:gd name="T7" fmla="*/ 3307 h 821"/>
                <a:gd name="T8" fmla="*/ 17765 w 1586"/>
                <a:gd name="T9" fmla="*/ 3428 h 821"/>
                <a:gd name="T10" fmla="*/ 15320 w 1586"/>
                <a:gd name="T11" fmla="*/ 3286 h 821"/>
                <a:gd name="T12" fmla="*/ 12994 w 1586"/>
                <a:gd name="T13" fmla="*/ 3387 h 821"/>
                <a:gd name="T14" fmla="*/ 470 w 1586"/>
                <a:gd name="T15" fmla="*/ 1247 h 821"/>
                <a:gd name="T16" fmla="*/ 0 w 1586"/>
                <a:gd name="T17" fmla="*/ 627 h 821"/>
                <a:gd name="T18" fmla="*/ 521 w 1586"/>
                <a:gd name="T19" fmla="*/ 132 h 821"/>
                <a:gd name="T20" fmla="*/ 1555 w 1586"/>
                <a:gd name="T21" fmla="*/ 0 h 821"/>
                <a:gd name="T22" fmla="*/ 15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8" name="Freeform 11"/>
            <p:cNvSpPr>
              <a:spLocks/>
            </p:cNvSpPr>
            <p:nvPr userDrawn="1"/>
          </p:nvSpPr>
          <p:spPr bwMode="auto">
            <a:xfrm>
              <a:off x="474" y="344"/>
              <a:ext cx="1488" cy="919"/>
            </a:xfrm>
            <a:custGeom>
              <a:avLst/>
              <a:gdLst>
                <a:gd name="T0" fmla="*/ 0 w 1049"/>
                <a:gd name="T1" fmla="*/ 1385 h 747"/>
                <a:gd name="T2" fmla="*/ 10653 w 1049"/>
                <a:gd name="T3" fmla="*/ 3186 h 747"/>
                <a:gd name="T4" fmla="*/ 10851 w 1049"/>
                <a:gd name="T5" fmla="*/ 2278 h 747"/>
                <a:gd name="T6" fmla="*/ 12121 w 1049"/>
                <a:gd name="T7" fmla="*/ 1801 h 747"/>
                <a:gd name="T8" fmla="*/ 901 w 1049"/>
                <a:gd name="T9" fmla="*/ 0 h 747"/>
                <a:gd name="T10" fmla="*/ 0 w 1049"/>
                <a:gd name="T11" fmla="*/ 540 h 747"/>
                <a:gd name="T12" fmla="*/ 0 w 1049"/>
                <a:gd name="T13" fmla="*/ 1385 h 747"/>
                <a:gd name="T14" fmla="*/ 0 w 1049"/>
                <a:gd name="T15" fmla="*/ 138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237 w 150"/>
                  <a:gd name="T1" fmla="*/ 0 h 173"/>
                  <a:gd name="T2" fmla="*/ 455 w 150"/>
                  <a:gd name="T3" fmla="*/ 294 h 173"/>
                  <a:gd name="T4" fmla="*/ 0 w 150"/>
                  <a:gd name="T5" fmla="*/ 768 h 173"/>
                  <a:gd name="T6" fmla="*/ 900 w 150"/>
                  <a:gd name="T7" fmla="*/ 710 h 173"/>
                  <a:gd name="T8" fmla="*/ 1160 w 150"/>
                  <a:gd name="T9" fmla="*/ 375 h 173"/>
                  <a:gd name="T10" fmla="*/ 1692 w 150"/>
                  <a:gd name="T11" fmla="*/ 119 h 173"/>
                  <a:gd name="T12" fmla="*/ 1237 w 150"/>
                  <a:gd name="T13" fmla="*/ 0 h 173"/>
                  <a:gd name="T14" fmla="*/ 123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1" name="Freeform 14"/>
              <p:cNvSpPr>
                <a:spLocks/>
              </p:cNvSpPr>
              <p:nvPr userDrawn="1"/>
            </p:nvSpPr>
            <p:spPr bwMode="auto">
              <a:xfrm>
                <a:off x="123" y="148"/>
                <a:ext cx="2386" cy="1081"/>
              </a:xfrm>
              <a:custGeom>
                <a:avLst/>
                <a:gdLst>
                  <a:gd name="T0" fmla="*/ 1787 w 1684"/>
                  <a:gd name="T1" fmla="*/ 0 h 880"/>
                  <a:gd name="T2" fmla="*/ 723 w 1684"/>
                  <a:gd name="T3" fmla="*/ 220 h 880"/>
                  <a:gd name="T4" fmla="*/ 0 w 1684"/>
                  <a:gd name="T5" fmla="*/ 878 h 880"/>
                  <a:gd name="T6" fmla="*/ 771 w 1684"/>
                  <a:gd name="T7" fmla="*/ 1515 h 880"/>
                  <a:gd name="T8" fmla="*/ 13548 w 1684"/>
                  <a:gd name="T9" fmla="*/ 3659 h 880"/>
                  <a:gd name="T10" fmla="*/ 16301 w 1684"/>
                  <a:gd name="T11" fmla="*/ 3526 h 880"/>
                  <a:gd name="T12" fmla="*/ 18531 w 1684"/>
                  <a:gd name="T13" fmla="*/ 3715 h 880"/>
                  <a:gd name="T14" fmla="*/ 19305 w 1684"/>
                  <a:gd name="T15" fmla="*/ 3414 h 880"/>
                  <a:gd name="T16" fmla="*/ 17216 w 1684"/>
                  <a:gd name="T17" fmla="*/ 2802 h 880"/>
                  <a:gd name="T18" fmla="*/ 16368 w 1684"/>
                  <a:gd name="T19" fmla="*/ 2164 h 880"/>
                  <a:gd name="T20" fmla="*/ 15699 w 1684"/>
                  <a:gd name="T21" fmla="*/ 2225 h 880"/>
                  <a:gd name="T22" fmla="*/ 16494 w 1684"/>
                  <a:gd name="T23" fmla="*/ 2802 h 880"/>
                  <a:gd name="T24" fmla="*/ 18089 w 1684"/>
                  <a:gd name="T25" fmla="*/ 3417 h 880"/>
                  <a:gd name="T26" fmla="*/ 16200 w 1684"/>
                  <a:gd name="T27" fmla="*/ 3322 h 880"/>
                  <a:gd name="T28" fmla="*/ 13972 w 1684"/>
                  <a:gd name="T29" fmla="*/ 3433 h 880"/>
                  <a:gd name="T30" fmla="*/ 14384 w 1684"/>
                  <a:gd name="T31" fmla="*/ 2742 h 880"/>
                  <a:gd name="T32" fmla="*/ 15339 w 1684"/>
                  <a:gd name="T33" fmla="*/ 2271 h 880"/>
                  <a:gd name="T34" fmla="*/ 14221 w 1684"/>
                  <a:gd name="T35" fmla="*/ 2330 h 880"/>
                  <a:gd name="T36" fmla="*/ 13354 w 1684"/>
                  <a:gd name="T37" fmla="*/ 2779 h 880"/>
                  <a:gd name="T38" fmla="*/ 13059 w 1684"/>
                  <a:gd name="T39" fmla="*/ 3341 h 880"/>
                  <a:gd name="T40" fmla="*/ 1228 w 1684"/>
                  <a:gd name="T41" fmla="*/ 1308 h 880"/>
                  <a:gd name="T42" fmla="*/ 915 w 1684"/>
                  <a:gd name="T43" fmla="*/ 907 h 880"/>
                  <a:gd name="T44" fmla="*/ 1180 w 1684"/>
                  <a:gd name="T45" fmla="*/ 403 h 880"/>
                  <a:gd name="T46" fmla="*/ 2484 w 1684"/>
                  <a:gd name="T47" fmla="*/ 0 h 880"/>
                  <a:gd name="T48" fmla="*/ 1787 w 1684"/>
                  <a:gd name="T49" fmla="*/ 0 h 880"/>
                  <a:gd name="T50" fmla="*/ 1787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2" name="Freeform 15"/>
              <p:cNvSpPr>
                <a:spLocks/>
              </p:cNvSpPr>
              <p:nvPr userDrawn="1"/>
            </p:nvSpPr>
            <p:spPr bwMode="auto">
              <a:xfrm>
                <a:off x="324" y="158"/>
                <a:ext cx="1686" cy="614"/>
              </a:xfrm>
              <a:custGeom>
                <a:avLst/>
                <a:gdLst>
                  <a:gd name="T0" fmla="*/ 1148 w 1190"/>
                  <a:gd name="T1" fmla="*/ 0 h 500"/>
                  <a:gd name="T2" fmla="*/ 13640 w 1190"/>
                  <a:gd name="T3" fmla="*/ 2063 h 500"/>
                  <a:gd name="T4" fmla="*/ 12325 w 1190"/>
                  <a:gd name="T5" fmla="*/ 2105 h 500"/>
                  <a:gd name="T6" fmla="*/ 0 w 1190"/>
                  <a:gd name="T7" fmla="*/ 113 h 500"/>
                  <a:gd name="T8" fmla="*/ 1148 w 1190"/>
                  <a:gd name="T9" fmla="*/ 0 h 500"/>
                  <a:gd name="T10" fmla="*/ 114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3" name="Freeform 16"/>
              <p:cNvSpPr>
                <a:spLocks/>
              </p:cNvSpPr>
              <p:nvPr userDrawn="1"/>
            </p:nvSpPr>
            <p:spPr bwMode="auto">
              <a:xfrm>
                <a:off x="409" y="251"/>
                <a:ext cx="227" cy="410"/>
              </a:xfrm>
              <a:custGeom>
                <a:avLst/>
                <a:gdLst>
                  <a:gd name="T0" fmla="*/ 1345 w 160"/>
                  <a:gd name="T1" fmla="*/ 0 h 335"/>
                  <a:gd name="T2" fmla="*/ 220 w 160"/>
                  <a:gd name="T3" fmla="*/ 439 h 335"/>
                  <a:gd name="T4" fmla="*/ 0 w 160"/>
                  <a:gd name="T5" fmla="*/ 944 h 335"/>
                  <a:gd name="T6" fmla="*/ 386 w 160"/>
                  <a:gd name="T7" fmla="*/ 1291 h 335"/>
                  <a:gd name="T8" fmla="*/ 1085 w 160"/>
                  <a:gd name="T9" fmla="*/ 1377 h 335"/>
                  <a:gd name="T10" fmla="*/ 880 w 160"/>
                  <a:gd name="T11" fmla="*/ 630 h 335"/>
                  <a:gd name="T12" fmla="*/ 1850 w 160"/>
                  <a:gd name="T13" fmla="*/ 72 h 335"/>
                  <a:gd name="T14" fmla="*/ 1345 w 160"/>
                  <a:gd name="T15" fmla="*/ 0 h 335"/>
                  <a:gd name="T16" fmla="*/ 134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4" name="Freeform 17"/>
              <p:cNvSpPr>
                <a:spLocks/>
              </p:cNvSpPr>
              <p:nvPr userDrawn="1"/>
            </p:nvSpPr>
            <p:spPr bwMode="auto">
              <a:xfrm>
                <a:off x="846" y="536"/>
                <a:ext cx="691" cy="364"/>
              </a:xfrm>
              <a:custGeom>
                <a:avLst/>
                <a:gdLst>
                  <a:gd name="T0" fmla="*/ 161 w 489"/>
                  <a:gd name="T1" fmla="*/ 146 h 296"/>
                  <a:gd name="T2" fmla="*/ 1797 w 489"/>
                  <a:gd name="T3" fmla="*/ 282 h 296"/>
                  <a:gd name="T4" fmla="*/ 3646 w 489"/>
                  <a:gd name="T5" fmla="*/ 584 h 296"/>
                  <a:gd name="T6" fmla="*/ 4951 w 489"/>
                  <a:gd name="T7" fmla="*/ 1035 h 296"/>
                  <a:gd name="T8" fmla="*/ 3668 w 489"/>
                  <a:gd name="T9" fmla="*/ 979 h 296"/>
                  <a:gd name="T10" fmla="*/ 1560 w 489"/>
                  <a:gd name="T11" fmla="*/ 621 h 296"/>
                  <a:gd name="T12" fmla="*/ 561 w 489"/>
                  <a:gd name="T13" fmla="*/ 341 h 296"/>
                  <a:gd name="T14" fmla="*/ 1200 w 489"/>
                  <a:gd name="T15" fmla="*/ 694 h 296"/>
                  <a:gd name="T16" fmla="*/ 3059 w 489"/>
                  <a:gd name="T17" fmla="*/ 1147 h 296"/>
                  <a:gd name="T18" fmla="*/ 5240 w 489"/>
                  <a:gd name="T19" fmla="*/ 1262 h 296"/>
                  <a:gd name="T20" fmla="*/ 5500 w 489"/>
                  <a:gd name="T21" fmla="*/ 953 h 296"/>
                  <a:gd name="T22" fmla="*/ 4433 w 489"/>
                  <a:gd name="T23" fmla="*/ 512 h 296"/>
                  <a:gd name="T24" fmla="*/ 1910 w 489"/>
                  <a:gd name="T25" fmla="*/ 73 h 296"/>
                  <a:gd name="T26" fmla="*/ 0 w 489"/>
                  <a:gd name="T27" fmla="*/ 0 h 296"/>
                  <a:gd name="T28" fmla="*/ 161 w 489"/>
                  <a:gd name="T29" fmla="*/ 146 h 296"/>
                  <a:gd name="T30" fmla="*/ 161 w 489"/>
                  <a:gd name="T31" fmla="*/ 1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55 w 794"/>
                <a:gd name="T1" fmla="*/ 35 h 414"/>
                <a:gd name="T2" fmla="*/ 139 w 794"/>
                <a:gd name="T3" fmla="*/ 28 h 414"/>
                <a:gd name="T4" fmla="*/ 109 w 794"/>
                <a:gd name="T5" fmla="*/ 18 h 414"/>
                <a:gd name="T6" fmla="*/ 13 w 794"/>
                <a:gd name="T7" fmla="*/ 0 h 414"/>
                <a:gd name="T8" fmla="*/ 5 w 794"/>
                <a:gd name="T9" fmla="*/ 2 h 414"/>
                <a:gd name="T10" fmla="*/ 0 w 794"/>
                <a:gd name="T11" fmla="*/ 8 h 414"/>
                <a:gd name="T12" fmla="*/ 5 w 794"/>
                <a:gd name="T13" fmla="*/ 14 h 414"/>
                <a:gd name="T14" fmla="*/ 112 w 794"/>
                <a:gd name="T15" fmla="*/ 37 h 414"/>
                <a:gd name="T16" fmla="*/ 135 w 794"/>
                <a:gd name="T17" fmla="*/ 35 h 414"/>
                <a:gd name="T18" fmla="*/ 154 w 794"/>
                <a:gd name="T19" fmla="*/ 37 h 414"/>
                <a:gd name="T20" fmla="*/ 155 w 794"/>
                <a:gd name="T21" fmla="*/ 35 h 414"/>
                <a:gd name="T22" fmla="*/ 155 w 794"/>
                <a:gd name="T23" fmla="*/ 3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2 w 1586"/>
                <a:gd name="T3" fmla="*/ 0 h 821"/>
                <a:gd name="T4" fmla="*/ 2 w 1586"/>
                <a:gd name="T5" fmla="*/ 0 h 821"/>
                <a:gd name="T6" fmla="*/ 2 w 1586"/>
                <a:gd name="T7" fmla="*/ 0 h 821"/>
                <a:gd name="T8" fmla="*/ 2 w 1586"/>
                <a:gd name="T9" fmla="*/ 1 h 821"/>
                <a:gd name="T10" fmla="*/ 2 w 1586"/>
                <a:gd name="T11" fmla="*/ 0 h 821"/>
                <a:gd name="T12" fmla="*/ 2 w 1586"/>
                <a:gd name="T13" fmla="*/ 1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2 w 1049"/>
                <a:gd name="T3" fmla="*/ 0 h 747"/>
                <a:gd name="T4" fmla="*/ 2 w 1049"/>
                <a:gd name="T5" fmla="*/ 0 h 747"/>
                <a:gd name="T6" fmla="*/ 2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2 w 1684"/>
                  <a:gd name="T9" fmla="*/ 1 h 880"/>
                  <a:gd name="T10" fmla="*/ 2 w 1684"/>
                  <a:gd name="T11" fmla="*/ 1 h 880"/>
                  <a:gd name="T12" fmla="*/ 2 w 1684"/>
                  <a:gd name="T13" fmla="*/ 1 h 880"/>
                  <a:gd name="T14" fmla="*/ 3 w 1684"/>
                  <a:gd name="T15" fmla="*/ 1 h 880"/>
                  <a:gd name="T16" fmla="*/ 2 w 1684"/>
                  <a:gd name="T17" fmla="*/ 0 h 880"/>
                  <a:gd name="T18" fmla="*/ 2 w 1684"/>
                  <a:gd name="T19" fmla="*/ 0 h 880"/>
                  <a:gd name="T20" fmla="*/ 2 w 1684"/>
                  <a:gd name="T21" fmla="*/ 0 h 880"/>
                  <a:gd name="T22" fmla="*/ 2 w 1684"/>
                  <a:gd name="T23" fmla="*/ 0 h 880"/>
                  <a:gd name="T24" fmla="*/ 2 w 1684"/>
                  <a:gd name="T25" fmla="*/ 1 h 880"/>
                  <a:gd name="T26" fmla="*/ 2 w 1684"/>
                  <a:gd name="T27" fmla="*/ 0 h 880"/>
                  <a:gd name="T28" fmla="*/ 2 w 1684"/>
                  <a:gd name="T29" fmla="*/ 1 h 880"/>
                  <a:gd name="T30" fmla="*/ 2 w 1684"/>
                  <a:gd name="T31" fmla="*/ 0 h 880"/>
                  <a:gd name="T32" fmla="*/ 2 w 1684"/>
                  <a:gd name="T33" fmla="*/ 0 h 880"/>
                  <a:gd name="T34" fmla="*/ 2 w 1684"/>
                  <a:gd name="T35" fmla="*/ 0 h 880"/>
                  <a:gd name="T36" fmla="*/ 2 w 1684"/>
                  <a:gd name="T37" fmla="*/ 0 h 880"/>
                  <a:gd name="T38" fmla="*/ 2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2 w 1190"/>
                  <a:gd name="T3" fmla="*/ 0 h 500"/>
                  <a:gd name="T4" fmla="*/ 2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1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1 w 489"/>
                  <a:gd name="T19" fmla="*/ 0 h 296"/>
                  <a:gd name="T20" fmla="*/ 1 w 489"/>
                  <a:gd name="T21" fmla="*/ 0 h 296"/>
                  <a:gd name="T22" fmla="*/ 1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703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5703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BE40AA-842A-4B88-93EE-026EA72A6B77}"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664645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88A806-6533-4AAC-B831-7D4FF0F4FE41}"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5009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0F9EC1-095A-47AA-AF56-F6119CF338EA}"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43279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87C58E-A6CF-4942-A680-E36AA65A8184}"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70339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7C238D-26EF-4C1D-8BE1-B78D6A168BA1}"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43162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6D4966-B19F-40EA-BA58-CB29DA1AFF47}"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626042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B79CDA-CDDE-461E-A493-14BE952CB649}"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343770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1B7EF9-484A-40BC-9EE6-001AD038643B}"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76553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1824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7DE382-7A11-4544-93A4-B1B8E983BE7C}"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753082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0C3E6F-BDEA-4FA9-B7AF-55BB86669812}"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576764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22A4BD-2CF2-41BF-81C7-46C050F310B3}"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76095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914400" y="1600200"/>
            <a:ext cx="3810000" cy="4530725"/>
          </a:xfrm>
        </p:spPr>
        <p:txBody>
          <a:bodyPr/>
          <a:lstStyle/>
          <a:p>
            <a:pPr lvl="0"/>
            <a:r>
              <a:rPr lang="en-US" noProof="0" smtClean="0"/>
              <a:t>Click icon to add online image</a:t>
            </a:r>
            <a:endParaRPr lang="fa-IR" noProof="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10"/>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11"/>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1D7560-F0C4-4A34-9388-631EB2C53CAF}" type="slidenum">
              <a:rPr kumimoji="0" lang="fa-IR"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674608594"/>
      </p:ext>
    </p:extLst>
  </p:cSld>
  <p:clrMapOvr>
    <a:masterClrMapping/>
  </p:clrMapOvr>
  <p:transition spd="med">
    <p:whee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165081 w 794"/>
                <a:gd name="T1" fmla="*/ 213170 h 414"/>
                <a:gd name="T2" fmla="*/ 1041929 w 794"/>
                <a:gd name="T3" fmla="*/ 171664 h 414"/>
                <a:gd name="T4" fmla="*/ 816104 w 794"/>
                <a:gd name="T5" fmla="*/ 113430 h 414"/>
                <a:gd name="T6" fmla="*/ 104152 w 794"/>
                <a:gd name="T7" fmla="*/ 0 h 414"/>
                <a:gd name="T8" fmla="*/ 33591 w 794"/>
                <a:gd name="T9" fmla="*/ 10747 h 414"/>
                <a:gd name="T10" fmla="*/ 0 w 794"/>
                <a:gd name="T11" fmla="*/ 44832 h 414"/>
                <a:gd name="T12" fmla="*/ 40936 w 794"/>
                <a:gd name="T13" fmla="*/ 83723 h 414"/>
                <a:gd name="T14" fmla="*/ 836357 w 794"/>
                <a:gd name="T15" fmla="*/ 220863 h 414"/>
                <a:gd name="T16" fmla="*/ 1010635 w 794"/>
                <a:gd name="T17" fmla="*/ 212081 h 414"/>
                <a:gd name="T18" fmla="*/ 1151541 w 794"/>
                <a:gd name="T19" fmla="*/ 223440 h 414"/>
                <a:gd name="T20" fmla="*/ 1165081 w 794"/>
                <a:gd name="T21" fmla="*/ 213170 h 414"/>
                <a:gd name="T22" fmla="*/ 1165081 w 794"/>
                <a:gd name="T23" fmla="*/ 2131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Freeform 10"/>
            <p:cNvSpPr>
              <a:spLocks/>
            </p:cNvSpPr>
            <p:nvPr userDrawn="1"/>
          </p:nvSpPr>
          <p:spPr bwMode="auto">
            <a:xfrm>
              <a:off x="166" y="261"/>
              <a:ext cx="2244" cy="1007"/>
            </a:xfrm>
            <a:custGeom>
              <a:avLst/>
              <a:gdLst>
                <a:gd name="T0" fmla="*/ 1555 w 1586"/>
                <a:gd name="T1" fmla="*/ 0 h 821"/>
                <a:gd name="T2" fmla="*/ 15107 w 1586"/>
                <a:gd name="T3" fmla="*/ 2167 h 821"/>
                <a:gd name="T4" fmla="*/ 16207 w 1586"/>
                <a:gd name="T5" fmla="*/ 2664 h 821"/>
                <a:gd name="T6" fmla="*/ 18003 w 1586"/>
                <a:gd name="T7" fmla="*/ 3307 h 821"/>
                <a:gd name="T8" fmla="*/ 17765 w 1586"/>
                <a:gd name="T9" fmla="*/ 3428 h 821"/>
                <a:gd name="T10" fmla="*/ 15320 w 1586"/>
                <a:gd name="T11" fmla="*/ 3286 h 821"/>
                <a:gd name="T12" fmla="*/ 12994 w 1586"/>
                <a:gd name="T13" fmla="*/ 3387 h 821"/>
                <a:gd name="T14" fmla="*/ 470 w 1586"/>
                <a:gd name="T15" fmla="*/ 1247 h 821"/>
                <a:gd name="T16" fmla="*/ 0 w 1586"/>
                <a:gd name="T17" fmla="*/ 627 h 821"/>
                <a:gd name="T18" fmla="*/ 521 w 1586"/>
                <a:gd name="T19" fmla="*/ 132 h 821"/>
                <a:gd name="T20" fmla="*/ 1555 w 1586"/>
                <a:gd name="T21" fmla="*/ 0 h 821"/>
                <a:gd name="T22" fmla="*/ 15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8" name="Freeform 11"/>
            <p:cNvSpPr>
              <a:spLocks/>
            </p:cNvSpPr>
            <p:nvPr userDrawn="1"/>
          </p:nvSpPr>
          <p:spPr bwMode="auto">
            <a:xfrm>
              <a:off x="474" y="344"/>
              <a:ext cx="1488" cy="919"/>
            </a:xfrm>
            <a:custGeom>
              <a:avLst/>
              <a:gdLst>
                <a:gd name="T0" fmla="*/ 0 w 1049"/>
                <a:gd name="T1" fmla="*/ 1385 h 747"/>
                <a:gd name="T2" fmla="*/ 10653 w 1049"/>
                <a:gd name="T3" fmla="*/ 3186 h 747"/>
                <a:gd name="T4" fmla="*/ 10851 w 1049"/>
                <a:gd name="T5" fmla="*/ 2278 h 747"/>
                <a:gd name="T6" fmla="*/ 12121 w 1049"/>
                <a:gd name="T7" fmla="*/ 1801 h 747"/>
                <a:gd name="T8" fmla="*/ 901 w 1049"/>
                <a:gd name="T9" fmla="*/ 0 h 747"/>
                <a:gd name="T10" fmla="*/ 0 w 1049"/>
                <a:gd name="T11" fmla="*/ 540 h 747"/>
                <a:gd name="T12" fmla="*/ 0 w 1049"/>
                <a:gd name="T13" fmla="*/ 1385 h 747"/>
                <a:gd name="T14" fmla="*/ 0 w 1049"/>
                <a:gd name="T15" fmla="*/ 138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237 w 150"/>
                  <a:gd name="T1" fmla="*/ 0 h 173"/>
                  <a:gd name="T2" fmla="*/ 455 w 150"/>
                  <a:gd name="T3" fmla="*/ 294 h 173"/>
                  <a:gd name="T4" fmla="*/ 0 w 150"/>
                  <a:gd name="T5" fmla="*/ 768 h 173"/>
                  <a:gd name="T6" fmla="*/ 900 w 150"/>
                  <a:gd name="T7" fmla="*/ 710 h 173"/>
                  <a:gd name="T8" fmla="*/ 1160 w 150"/>
                  <a:gd name="T9" fmla="*/ 375 h 173"/>
                  <a:gd name="T10" fmla="*/ 1692 w 150"/>
                  <a:gd name="T11" fmla="*/ 119 h 173"/>
                  <a:gd name="T12" fmla="*/ 1237 w 150"/>
                  <a:gd name="T13" fmla="*/ 0 h 173"/>
                  <a:gd name="T14" fmla="*/ 123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1" name="Freeform 14"/>
              <p:cNvSpPr>
                <a:spLocks/>
              </p:cNvSpPr>
              <p:nvPr userDrawn="1"/>
            </p:nvSpPr>
            <p:spPr bwMode="auto">
              <a:xfrm>
                <a:off x="123" y="148"/>
                <a:ext cx="2386" cy="1081"/>
              </a:xfrm>
              <a:custGeom>
                <a:avLst/>
                <a:gdLst>
                  <a:gd name="T0" fmla="*/ 1787 w 1684"/>
                  <a:gd name="T1" fmla="*/ 0 h 880"/>
                  <a:gd name="T2" fmla="*/ 723 w 1684"/>
                  <a:gd name="T3" fmla="*/ 220 h 880"/>
                  <a:gd name="T4" fmla="*/ 0 w 1684"/>
                  <a:gd name="T5" fmla="*/ 878 h 880"/>
                  <a:gd name="T6" fmla="*/ 771 w 1684"/>
                  <a:gd name="T7" fmla="*/ 1515 h 880"/>
                  <a:gd name="T8" fmla="*/ 13548 w 1684"/>
                  <a:gd name="T9" fmla="*/ 3659 h 880"/>
                  <a:gd name="T10" fmla="*/ 16301 w 1684"/>
                  <a:gd name="T11" fmla="*/ 3526 h 880"/>
                  <a:gd name="T12" fmla="*/ 18531 w 1684"/>
                  <a:gd name="T13" fmla="*/ 3715 h 880"/>
                  <a:gd name="T14" fmla="*/ 19305 w 1684"/>
                  <a:gd name="T15" fmla="*/ 3414 h 880"/>
                  <a:gd name="T16" fmla="*/ 17216 w 1684"/>
                  <a:gd name="T17" fmla="*/ 2802 h 880"/>
                  <a:gd name="T18" fmla="*/ 16368 w 1684"/>
                  <a:gd name="T19" fmla="*/ 2164 h 880"/>
                  <a:gd name="T20" fmla="*/ 15699 w 1684"/>
                  <a:gd name="T21" fmla="*/ 2225 h 880"/>
                  <a:gd name="T22" fmla="*/ 16494 w 1684"/>
                  <a:gd name="T23" fmla="*/ 2802 h 880"/>
                  <a:gd name="T24" fmla="*/ 18089 w 1684"/>
                  <a:gd name="T25" fmla="*/ 3417 h 880"/>
                  <a:gd name="T26" fmla="*/ 16200 w 1684"/>
                  <a:gd name="T27" fmla="*/ 3322 h 880"/>
                  <a:gd name="T28" fmla="*/ 13972 w 1684"/>
                  <a:gd name="T29" fmla="*/ 3433 h 880"/>
                  <a:gd name="T30" fmla="*/ 14384 w 1684"/>
                  <a:gd name="T31" fmla="*/ 2742 h 880"/>
                  <a:gd name="T32" fmla="*/ 15339 w 1684"/>
                  <a:gd name="T33" fmla="*/ 2271 h 880"/>
                  <a:gd name="T34" fmla="*/ 14221 w 1684"/>
                  <a:gd name="T35" fmla="*/ 2330 h 880"/>
                  <a:gd name="T36" fmla="*/ 13354 w 1684"/>
                  <a:gd name="T37" fmla="*/ 2779 h 880"/>
                  <a:gd name="T38" fmla="*/ 13059 w 1684"/>
                  <a:gd name="T39" fmla="*/ 3341 h 880"/>
                  <a:gd name="T40" fmla="*/ 1228 w 1684"/>
                  <a:gd name="T41" fmla="*/ 1308 h 880"/>
                  <a:gd name="T42" fmla="*/ 915 w 1684"/>
                  <a:gd name="T43" fmla="*/ 907 h 880"/>
                  <a:gd name="T44" fmla="*/ 1180 w 1684"/>
                  <a:gd name="T45" fmla="*/ 403 h 880"/>
                  <a:gd name="T46" fmla="*/ 2484 w 1684"/>
                  <a:gd name="T47" fmla="*/ 0 h 880"/>
                  <a:gd name="T48" fmla="*/ 1787 w 1684"/>
                  <a:gd name="T49" fmla="*/ 0 h 880"/>
                  <a:gd name="T50" fmla="*/ 1787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2" name="Freeform 15"/>
              <p:cNvSpPr>
                <a:spLocks/>
              </p:cNvSpPr>
              <p:nvPr userDrawn="1"/>
            </p:nvSpPr>
            <p:spPr bwMode="auto">
              <a:xfrm>
                <a:off x="324" y="158"/>
                <a:ext cx="1686" cy="614"/>
              </a:xfrm>
              <a:custGeom>
                <a:avLst/>
                <a:gdLst>
                  <a:gd name="T0" fmla="*/ 1148 w 1190"/>
                  <a:gd name="T1" fmla="*/ 0 h 500"/>
                  <a:gd name="T2" fmla="*/ 13640 w 1190"/>
                  <a:gd name="T3" fmla="*/ 2063 h 500"/>
                  <a:gd name="T4" fmla="*/ 12325 w 1190"/>
                  <a:gd name="T5" fmla="*/ 2105 h 500"/>
                  <a:gd name="T6" fmla="*/ 0 w 1190"/>
                  <a:gd name="T7" fmla="*/ 113 h 500"/>
                  <a:gd name="T8" fmla="*/ 1148 w 1190"/>
                  <a:gd name="T9" fmla="*/ 0 h 500"/>
                  <a:gd name="T10" fmla="*/ 114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3" name="Freeform 16"/>
              <p:cNvSpPr>
                <a:spLocks/>
              </p:cNvSpPr>
              <p:nvPr userDrawn="1"/>
            </p:nvSpPr>
            <p:spPr bwMode="auto">
              <a:xfrm>
                <a:off x="409" y="251"/>
                <a:ext cx="227" cy="410"/>
              </a:xfrm>
              <a:custGeom>
                <a:avLst/>
                <a:gdLst>
                  <a:gd name="T0" fmla="*/ 1345 w 160"/>
                  <a:gd name="T1" fmla="*/ 0 h 335"/>
                  <a:gd name="T2" fmla="*/ 220 w 160"/>
                  <a:gd name="T3" fmla="*/ 439 h 335"/>
                  <a:gd name="T4" fmla="*/ 0 w 160"/>
                  <a:gd name="T5" fmla="*/ 944 h 335"/>
                  <a:gd name="T6" fmla="*/ 386 w 160"/>
                  <a:gd name="T7" fmla="*/ 1291 h 335"/>
                  <a:gd name="T8" fmla="*/ 1085 w 160"/>
                  <a:gd name="T9" fmla="*/ 1377 h 335"/>
                  <a:gd name="T10" fmla="*/ 880 w 160"/>
                  <a:gd name="T11" fmla="*/ 630 h 335"/>
                  <a:gd name="T12" fmla="*/ 1850 w 160"/>
                  <a:gd name="T13" fmla="*/ 72 h 335"/>
                  <a:gd name="T14" fmla="*/ 1345 w 160"/>
                  <a:gd name="T15" fmla="*/ 0 h 335"/>
                  <a:gd name="T16" fmla="*/ 134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4" name="Freeform 17"/>
              <p:cNvSpPr>
                <a:spLocks/>
              </p:cNvSpPr>
              <p:nvPr userDrawn="1"/>
            </p:nvSpPr>
            <p:spPr bwMode="auto">
              <a:xfrm>
                <a:off x="846" y="536"/>
                <a:ext cx="691" cy="364"/>
              </a:xfrm>
              <a:custGeom>
                <a:avLst/>
                <a:gdLst>
                  <a:gd name="T0" fmla="*/ 161 w 489"/>
                  <a:gd name="T1" fmla="*/ 146 h 296"/>
                  <a:gd name="T2" fmla="*/ 1797 w 489"/>
                  <a:gd name="T3" fmla="*/ 282 h 296"/>
                  <a:gd name="T4" fmla="*/ 3646 w 489"/>
                  <a:gd name="T5" fmla="*/ 584 h 296"/>
                  <a:gd name="T6" fmla="*/ 4951 w 489"/>
                  <a:gd name="T7" fmla="*/ 1035 h 296"/>
                  <a:gd name="T8" fmla="*/ 3668 w 489"/>
                  <a:gd name="T9" fmla="*/ 979 h 296"/>
                  <a:gd name="T10" fmla="*/ 1560 w 489"/>
                  <a:gd name="T11" fmla="*/ 621 h 296"/>
                  <a:gd name="T12" fmla="*/ 561 w 489"/>
                  <a:gd name="T13" fmla="*/ 341 h 296"/>
                  <a:gd name="T14" fmla="*/ 1200 w 489"/>
                  <a:gd name="T15" fmla="*/ 694 h 296"/>
                  <a:gd name="T16" fmla="*/ 3059 w 489"/>
                  <a:gd name="T17" fmla="*/ 1147 h 296"/>
                  <a:gd name="T18" fmla="*/ 5240 w 489"/>
                  <a:gd name="T19" fmla="*/ 1262 h 296"/>
                  <a:gd name="T20" fmla="*/ 5500 w 489"/>
                  <a:gd name="T21" fmla="*/ 953 h 296"/>
                  <a:gd name="T22" fmla="*/ 4433 w 489"/>
                  <a:gd name="T23" fmla="*/ 512 h 296"/>
                  <a:gd name="T24" fmla="*/ 1910 w 489"/>
                  <a:gd name="T25" fmla="*/ 73 h 296"/>
                  <a:gd name="T26" fmla="*/ 0 w 489"/>
                  <a:gd name="T27" fmla="*/ 0 h 296"/>
                  <a:gd name="T28" fmla="*/ 161 w 489"/>
                  <a:gd name="T29" fmla="*/ 146 h 296"/>
                  <a:gd name="T30" fmla="*/ 161 w 489"/>
                  <a:gd name="T31" fmla="*/ 1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55 w 794"/>
                <a:gd name="T1" fmla="*/ 35 h 414"/>
                <a:gd name="T2" fmla="*/ 139 w 794"/>
                <a:gd name="T3" fmla="*/ 28 h 414"/>
                <a:gd name="T4" fmla="*/ 109 w 794"/>
                <a:gd name="T5" fmla="*/ 18 h 414"/>
                <a:gd name="T6" fmla="*/ 13 w 794"/>
                <a:gd name="T7" fmla="*/ 0 h 414"/>
                <a:gd name="T8" fmla="*/ 5 w 794"/>
                <a:gd name="T9" fmla="*/ 2 h 414"/>
                <a:gd name="T10" fmla="*/ 0 w 794"/>
                <a:gd name="T11" fmla="*/ 8 h 414"/>
                <a:gd name="T12" fmla="*/ 5 w 794"/>
                <a:gd name="T13" fmla="*/ 14 h 414"/>
                <a:gd name="T14" fmla="*/ 112 w 794"/>
                <a:gd name="T15" fmla="*/ 37 h 414"/>
                <a:gd name="T16" fmla="*/ 135 w 794"/>
                <a:gd name="T17" fmla="*/ 35 h 414"/>
                <a:gd name="T18" fmla="*/ 154 w 794"/>
                <a:gd name="T19" fmla="*/ 37 h 414"/>
                <a:gd name="T20" fmla="*/ 155 w 794"/>
                <a:gd name="T21" fmla="*/ 35 h 414"/>
                <a:gd name="T22" fmla="*/ 155 w 794"/>
                <a:gd name="T23" fmla="*/ 3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2 w 1586"/>
                <a:gd name="T3" fmla="*/ 0 h 821"/>
                <a:gd name="T4" fmla="*/ 2 w 1586"/>
                <a:gd name="T5" fmla="*/ 0 h 821"/>
                <a:gd name="T6" fmla="*/ 2 w 1586"/>
                <a:gd name="T7" fmla="*/ 0 h 821"/>
                <a:gd name="T8" fmla="*/ 2 w 1586"/>
                <a:gd name="T9" fmla="*/ 1 h 821"/>
                <a:gd name="T10" fmla="*/ 2 w 1586"/>
                <a:gd name="T11" fmla="*/ 0 h 821"/>
                <a:gd name="T12" fmla="*/ 2 w 1586"/>
                <a:gd name="T13" fmla="*/ 1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2 w 1049"/>
                <a:gd name="T3" fmla="*/ 0 h 747"/>
                <a:gd name="T4" fmla="*/ 2 w 1049"/>
                <a:gd name="T5" fmla="*/ 0 h 747"/>
                <a:gd name="T6" fmla="*/ 2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2 w 1684"/>
                  <a:gd name="T9" fmla="*/ 1 h 880"/>
                  <a:gd name="T10" fmla="*/ 2 w 1684"/>
                  <a:gd name="T11" fmla="*/ 1 h 880"/>
                  <a:gd name="T12" fmla="*/ 2 w 1684"/>
                  <a:gd name="T13" fmla="*/ 1 h 880"/>
                  <a:gd name="T14" fmla="*/ 3 w 1684"/>
                  <a:gd name="T15" fmla="*/ 1 h 880"/>
                  <a:gd name="T16" fmla="*/ 2 w 1684"/>
                  <a:gd name="T17" fmla="*/ 0 h 880"/>
                  <a:gd name="T18" fmla="*/ 2 w 1684"/>
                  <a:gd name="T19" fmla="*/ 0 h 880"/>
                  <a:gd name="T20" fmla="*/ 2 w 1684"/>
                  <a:gd name="T21" fmla="*/ 0 h 880"/>
                  <a:gd name="T22" fmla="*/ 2 w 1684"/>
                  <a:gd name="T23" fmla="*/ 0 h 880"/>
                  <a:gd name="T24" fmla="*/ 2 w 1684"/>
                  <a:gd name="T25" fmla="*/ 1 h 880"/>
                  <a:gd name="T26" fmla="*/ 2 w 1684"/>
                  <a:gd name="T27" fmla="*/ 0 h 880"/>
                  <a:gd name="T28" fmla="*/ 2 w 1684"/>
                  <a:gd name="T29" fmla="*/ 1 h 880"/>
                  <a:gd name="T30" fmla="*/ 2 w 1684"/>
                  <a:gd name="T31" fmla="*/ 0 h 880"/>
                  <a:gd name="T32" fmla="*/ 2 w 1684"/>
                  <a:gd name="T33" fmla="*/ 0 h 880"/>
                  <a:gd name="T34" fmla="*/ 2 w 1684"/>
                  <a:gd name="T35" fmla="*/ 0 h 880"/>
                  <a:gd name="T36" fmla="*/ 2 w 1684"/>
                  <a:gd name="T37" fmla="*/ 0 h 880"/>
                  <a:gd name="T38" fmla="*/ 2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2 w 1190"/>
                  <a:gd name="T3" fmla="*/ 0 h 500"/>
                  <a:gd name="T4" fmla="*/ 2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1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1 w 489"/>
                  <a:gd name="T19" fmla="*/ 0 h 296"/>
                  <a:gd name="T20" fmla="*/ 1 w 489"/>
                  <a:gd name="T21" fmla="*/ 0 h 296"/>
                  <a:gd name="T22" fmla="*/ 1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703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5703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F9A734-9A0F-4406-96B3-BFDFA308852E}"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187238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41032A-D998-4253-AA08-2C296BC61240}"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276185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B1DB8A-7CB3-43E3-A1D6-8CBA60B030B9}"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399484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11AF77-83D2-4041-B472-4A52C9467F86}"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84737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8"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9"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7821-C81A-46CC-99D0-2384B52074D5}"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31010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4"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4952A-11BD-4239-9F7C-D2F60A8864D8}"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348910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2593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3"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4"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FA1C9A-19C9-42D8-8DCF-B4EB8C59BDEC}"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4287897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781B0F-C577-49F6-B8F2-EA1E6A30EDD0}"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773803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275406-BF3A-42EA-BE2C-9946E1861BDB}"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58415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8B48E8-3E4D-4A20-B6F6-2B8CC22E1721}"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658351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4C8F04-6A26-488D-921E-3A61A51646BC}"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192900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914400" y="1600200"/>
            <a:ext cx="3810000" cy="4530725"/>
          </a:xfrm>
        </p:spPr>
        <p:txBody>
          <a:bodyPr/>
          <a:lstStyle/>
          <a:p>
            <a:pPr lvl="0"/>
            <a:r>
              <a:rPr lang="en-US" noProof="0" smtClean="0"/>
              <a:t>Click icon to add online image</a:t>
            </a:r>
            <a:endParaRPr lang="fa-IR" noProof="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6" name="Rectangle 10"/>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7" name="Rectangle 11"/>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B68712-B508-4A7C-88A0-CD60D700E1B5}" type="slidenum">
              <a:rPr kumimoji="0" lang="fa-IR"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2083281232"/>
      </p:ext>
    </p:extLst>
  </p:cSld>
  <p:clrMapOvr>
    <a:masterClrMapping/>
  </p:clrMapOvr>
  <p:transition spd="med">
    <p:whee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1600200" cy="365125"/>
          </a:xfrm>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17E627AD-CA7D-4160-BB21-E5A0C6AF97D1}" type="datetimeFigureOut">
              <a:rPr lang="en-US"/>
              <a:pPr>
                <a:defRPr/>
              </a:pPr>
              <a:t>10/24/2024</a:t>
            </a:fld>
            <a:endParaRPr lang="en-US"/>
          </a:p>
        </p:txBody>
      </p:sp>
      <p:sp>
        <p:nvSpPr>
          <p:cNvPr id="5" name="Footer Placeholder 4"/>
          <p:cNvSpPr>
            <a:spLocks noGrp="1"/>
          </p:cNvSpPr>
          <p:nvPr>
            <p:ph type="ftr" sz="quarter" idx="11"/>
          </p:nvPr>
        </p:nvSpPr>
        <p:spPr>
          <a:xfrm>
            <a:off x="2209800" y="6356350"/>
            <a:ext cx="2895600" cy="365125"/>
          </a:xfrm>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a:xfrm>
            <a:off x="5257800" y="6356350"/>
            <a:ext cx="1371600" cy="365125"/>
          </a:xfrm>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233BE6A7-ADE3-447D-8F25-D26E46F4E27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5200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206EBD60-8E0D-41A1-A166-6CBC3D169D45}"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745C8258-1C0E-4AA9-A5E8-ADBBC506ECE8}"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907952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27573AAC-8207-446B-95AA-2EA594D45291}"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C857EB68-E52D-46AD-A237-A75EB486B38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48845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5AC42FB3-2C2A-4D18-9453-00E5B7128FC6}" type="datetimeFigureOut">
              <a:rPr lang="en-US"/>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DD3B8E38-3456-4301-A16D-04A19A136104}"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4115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27066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37262895-8AEF-434A-91B3-8193DB57E537}" type="datetimeFigureOut">
              <a:rPr lang="en-US"/>
              <a:pPr>
                <a:defRPr/>
              </a:pPr>
              <a:t>10/24/2024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4E7DE641-415E-4061-AA10-ED8A8F518AA2}"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20597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5DEC0A99-A1B6-48CD-9784-9153E7060C5B}" type="datetimeFigureOut">
              <a:rPr lang="en-US"/>
              <a:pPr>
                <a:defRPr/>
              </a:pPr>
              <a:t>10/24/2024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D60C5066-D7FC-47C3-B873-9D4D67A3969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9539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2B1AB06F-0337-47B7-BAE4-AC7AB1119356}" type="datetimeFigureOut">
              <a:rPr lang="en-US"/>
              <a:pPr>
                <a:defRPr/>
              </a:pPr>
              <a:t>10/24/2024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4CC11EA5-CD3E-461F-B9BC-A0D0A020DCF2}"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08354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0F3E4C5C-9A33-4C66-9931-EDD207B7ED22}" type="datetimeFigureOut">
              <a:rPr lang="en-US"/>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EC64A955-D440-430D-80FD-72CFB44B63CC}"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47639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CD374362-2BFF-432F-AF0C-52B8BBE21727}" type="datetimeFigureOut">
              <a:rPr lang="en-US"/>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AE5E1078-6C22-42AE-820C-F3EDFDA7EF8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37865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01430FAF-1EEE-4689-9B75-EE5DAAFD2696}"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F017D578-0C54-48EB-BD7B-4BB8399C3232}"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0338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1CB1B6D8-89C2-4B24-A229-E3EF3FB96A41}"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fontAlgn="base">
              <a:spcBef>
                <a:spcPct val="0"/>
              </a:spcBef>
              <a:spcAft>
                <a:spcPct val="0"/>
              </a:spcAft>
              <a:defRPr/>
            </a:pPr>
            <a:fld id="{E8A0E103-78A4-4591-8A4B-61A4A5299D9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3275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4C3AE5AA-D9EE-BA46-8993-14A2CAD6A96E}"/>
              </a:ext>
            </a:extLst>
          </p:cNvPr>
          <p:cNvSpPr>
            <a:spLocks noGrp="1"/>
          </p:cNvSpPr>
          <p:nvPr>
            <p:ph type="body" sz="quarter" idx="12" hasCustomPrompt="1"/>
          </p:nvPr>
        </p:nvSpPr>
        <p:spPr>
          <a:xfrm>
            <a:off x="4623524" y="4401384"/>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3">
                    <a:lumMod val="75000"/>
                  </a:schemeClr>
                </a:solidFill>
                <a:latin typeface="+mj-lt"/>
              </a:defRPr>
            </a:lvl1pPr>
          </a:lstStyle>
          <a:p>
            <a:pPr lvl="0"/>
            <a:r>
              <a:rPr lang="en-US" dirty="0"/>
              <a:t>4</a:t>
            </a:r>
          </a:p>
        </p:txBody>
      </p:sp>
      <p:sp>
        <p:nvSpPr>
          <p:cNvPr id="19" name="Text Placeholder 15">
            <a:extLst>
              <a:ext uri="{FF2B5EF4-FFF2-40B4-BE49-F238E27FC236}">
                <a16:creationId xmlns:a16="http://schemas.microsoft.com/office/drawing/2014/main" id="{DF76B708-BE75-3C45-BF04-AF0DB003A114}"/>
              </a:ext>
            </a:extLst>
          </p:cNvPr>
          <p:cNvSpPr>
            <a:spLocks noGrp="1"/>
          </p:cNvSpPr>
          <p:nvPr>
            <p:ph type="body" sz="quarter" idx="13" hasCustomPrompt="1"/>
          </p:nvPr>
        </p:nvSpPr>
        <p:spPr>
          <a:xfrm>
            <a:off x="4623524" y="2764368"/>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4"/>
                </a:solidFill>
                <a:latin typeface="+mj-lt"/>
              </a:defRPr>
            </a:lvl1pPr>
          </a:lstStyle>
          <a:p>
            <a:pPr lvl="0"/>
            <a:r>
              <a:rPr lang="en-US" dirty="0"/>
              <a:t>3</a:t>
            </a:r>
          </a:p>
        </p:txBody>
      </p:sp>
      <p:sp>
        <p:nvSpPr>
          <p:cNvPr id="17" name="Text Placeholder 15">
            <a:extLst>
              <a:ext uri="{FF2B5EF4-FFF2-40B4-BE49-F238E27FC236}">
                <a16:creationId xmlns:a16="http://schemas.microsoft.com/office/drawing/2014/main" id="{9D78F1B2-3091-4643-816A-0893D4A88B80}"/>
              </a:ext>
            </a:extLst>
          </p:cNvPr>
          <p:cNvSpPr>
            <a:spLocks noGrp="1"/>
          </p:cNvSpPr>
          <p:nvPr>
            <p:ph type="body" sz="quarter" idx="11" hasCustomPrompt="1"/>
          </p:nvPr>
        </p:nvSpPr>
        <p:spPr>
          <a:xfrm>
            <a:off x="687389" y="4401384"/>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5"/>
                </a:solidFill>
                <a:latin typeface="+mj-lt"/>
              </a:defRPr>
            </a:lvl1pPr>
          </a:lstStyle>
          <a:p>
            <a:pPr lvl="0"/>
            <a:r>
              <a:rPr lang="en-US" dirty="0"/>
              <a:t>2</a:t>
            </a:r>
          </a:p>
        </p:txBody>
      </p:sp>
      <p:sp>
        <p:nvSpPr>
          <p:cNvPr id="16" name="Text Placeholder 15">
            <a:extLst>
              <a:ext uri="{FF2B5EF4-FFF2-40B4-BE49-F238E27FC236}">
                <a16:creationId xmlns:a16="http://schemas.microsoft.com/office/drawing/2014/main" id="{2F254852-770F-6344-8AE9-ECCE8723A7A2}"/>
              </a:ext>
            </a:extLst>
          </p:cNvPr>
          <p:cNvSpPr>
            <a:spLocks noGrp="1"/>
          </p:cNvSpPr>
          <p:nvPr>
            <p:ph type="body" sz="quarter" idx="10" hasCustomPrompt="1"/>
          </p:nvPr>
        </p:nvSpPr>
        <p:spPr>
          <a:xfrm>
            <a:off x="687389" y="2764368"/>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2"/>
                </a:solidFill>
                <a:latin typeface="+mj-lt"/>
              </a:defRPr>
            </a:lvl1pPr>
          </a:lstStyle>
          <a:p>
            <a:pPr lvl="0"/>
            <a:r>
              <a:rPr lang="en-US" dirty="0"/>
              <a:t>1</a:t>
            </a:r>
          </a:p>
        </p:txBody>
      </p:sp>
      <p:sp>
        <p:nvSpPr>
          <p:cNvPr id="2" name="Title 1"/>
          <p:cNvSpPr>
            <a:spLocks noGrp="1"/>
          </p:cNvSpPr>
          <p:nvPr>
            <p:ph type="title"/>
          </p:nvPr>
        </p:nvSpPr>
        <p:spPr>
          <a:xfrm>
            <a:off x="628651" y="172186"/>
            <a:ext cx="3995601" cy="1325563"/>
          </a:xfrm>
          <a:prstGeom prst="rect">
            <a:avLst/>
          </a:prstGeom>
        </p:spPr>
        <p:txBody>
          <a:bodyPr anchor="b"/>
          <a:lstStyle>
            <a:lvl1pPr marL="0" indent="0">
              <a:buFont typeface="Arial" panose="020B0604020202020204" pitchFamily="34" charset="0"/>
              <a:buNone/>
              <a:defRPr sz="2800">
                <a:solidFill>
                  <a:schemeClr val="tx2"/>
                </a:solidFill>
              </a:defRPr>
            </a:lvl1pPr>
          </a:lstStyle>
          <a:p>
            <a:r>
              <a:rPr lang="en-US" dirty="0"/>
              <a:t>Click to edit</a:t>
            </a:r>
          </a:p>
        </p:txBody>
      </p:sp>
      <p:sp>
        <p:nvSpPr>
          <p:cNvPr id="26" name="Text Placeholder 20">
            <a:extLst>
              <a:ext uri="{FF2B5EF4-FFF2-40B4-BE49-F238E27FC236}">
                <a16:creationId xmlns:a16="http://schemas.microsoft.com/office/drawing/2014/main" id="{2EAFF01E-D116-2D4B-A138-423B93DEDC67}"/>
              </a:ext>
            </a:extLst>
          </p:cNvPr>
          <p:cNvSpPr>
            <a:spLocks noGrp="1"/>
          </p:cNvSpPr>
          <p:nvPr>
            <p:ph type="body" sz="quarter" idx="14" hasCustomPrompt="1"/>
          </p:nvPr>
        </p:nvSpPr>
        <p:spPr>
          <a:xfrm>
            <a:off x="1490332" y="2720965"/>
            <a:ext cx="2074862" cy="457200"/>
          </a:xfrm>
          <a:prstGeom prst="rect">
            <a:avLst/>
          </a:prstGeom>
        </p:spPr>
        <p:txBody>
          <a:bodyPr/>
          <a:lstStyle>
            <a:lvl1pPr marL="0" indent="0">
              <a:buNone/>
              <a:defRPr sz="1800">
                <a:solidFill>
                  <a:schemeClr val="accent2"/>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27" name="Content Placeholder 2">
            <a:extLst>
              <a:ext uri="{FF2B5EF4-FFF2-40B4-BE49-F238E27FC236}">
                <a16:creationId xmlns:a16="http://schemas.microsoft.com/office/drawing/2014/main" id="{74CD3268-A7B5-E244-A701-4860259553BC}"/>
              </a:ext>
            </a:extLst>
          </p:cNvPr>
          <p:cNvSpPr>
            <a:spLocks noGrp="1"/>
          </p:cNvSpPr>
          <p:nvPr>
            <p:ph idx="1" hasCustomPrompt="1"/>
          </p:nvPr>
        </p:nvSpPr>
        <p:spPr>
          <a:xfrm>
            <a:off x="1490333" y="3062730"/>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31" name="Text Placeholder 20">
            <a:extLst>
              <a:ext uri="{FF2B5EF4-FFF2-40B4-BE49-F238E27FC236}">
                <a16:creationId xmlns:a16="http://schemas.microsoft.com/office/drawing/2014/main" id="{31C27DBD-1E7D-2344-8DD9-C6891D3EF738}"/>
              </a:ext>
            </a:extLst>
          </p:cNvPr>
          <p:cNvSpPr>
            <a:spLocks noGrp="1"/>
          </p:cNvSpPr>
          <p:nvPr>
            <p:ph type="body" sz="quarter" idx="15" hasCustomPrompt="1"/>
          </p:nvPr>
        </p:nvSpPr>
        <p:spPr>
          <a:xfrm>
            <a:off x="1490332" y="4385380"/>
            <a:ext cx="2074862" cy="457200"/>
          </a:xfrm>
          <a:prstGeom prst="rect">
            <a:avLst/>
          </a:prstGeom>
        </p:spPr>
        <p:txBody>
          <a:bodyPr/>
          <a:lstStyle>
            <a:lvl1pPr marL="0" indent="0">
              <a:buNone/>
              <a:defRPr sz="1800">
                <a:solidFill>
                  <a:schemeClr val="accent5"/>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32" name="Text Placeholder 20">
            <a:extLst>
              <a:ext uri="{FF2B5EF4-FFF2-40B4-BE49-F238E27FC236}">
                <a16:creationId xmlns:a16="http://schemas.microsoft.com/office/drawing/2014/main" id="{8AF68C56-88D4-E24A-8A3F-0E8AE21A09D5}"/>
              </a:ext>
            </a:extLst>
          </p:cNvPr>
          <p:cNvSpPr>
            <a:spLocks noGrp="1"/>
          </p:cNvSpPr>
          <p:nvPr>
            <p:ph type="body" sz="quarter" idx="16" hasCustomPrompt="1"/>
          </p:nvPr>
        </p:nvSpPr>
        <p:spPr>
          <a:xfrm>
            <a:off x="5430471" y="2720965"/>
            <a:ext cx="2074862" cy="457200"/>
          </a:xfrm>
          <a:prstGeom prst="rect">
            <a:avLst/>
          </a:prstGeom>
        </p:spPr>
        <p:txBody>
          <a:bodyPr/>
          <a:lstStyle>
            <a:lvl1pPr marL="0" indent="0">
              <a:buNone/>
              <a:defRPr sz="1800">
                <a:solidFill>
                  <a:schemeClr val="accent4"/>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33" name="Text Placeholder 20">
            <a:extLst>
              <a:ext uri="{FF2B5EF4-FFF2-40B4-BE49-F238E27FC236}">
                <a16:creationId xmlns:a16="http://schemas.microsoft.com/office/drawing/2014/main" id="{1AE22CA3-A90A-E547-BFD8-1DF5B7E089C7}"/>
              </a:ext>
            </a:extLst>
          </p:cNvPr>
          <p:cNvSpPr>
            <a:spLocks noGrp="1"/>
          </p:cNvSpPr>
          <p:nvPr>
            <p:ph type="body" sz="quarter" idx="17" hasCustomPrompt="1"/>
          </p:nvPr>
        </p:nvSpPr>
        <p:spPr>
          <a:xfrm>
            <a:off x="5430471" y="4385380"/>
            <a:ext cx="2074862" cy="457200"/>
          </a:xfrm>
          <a:prstGeom prst="rect">
            <a:avLst/>
          </a:prstGeom>
        </p:spPr>
        <p:txBody>
          <a:bodyPr/>
          <a:lstStyle>
            <a:lvl1pPr marL="0" indent="0">
              <a:buNone/>
              <a:defRPr sz="1800">
                <a:solidFill>
                  <a:schemeClr val="accent3">
                    <a:lumMod val="75000"/>
                  </a:schemeClr>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34" name="Content Placeholder 2">
            <a:extLst>
              <a:ext uri="{FF2B5EF4-FFF2-40B4-BE49-F238E27FC236}">
                <a16:creationId xmlns:a16="http://schemas.microsoft.com/office/drawing/2014/main" id="{0ACD5FB6-0334-E644-8B0F-F06177E29183}"/>
              </a:ext>
            </a:extLst>
          </p:cNvPr>
          <p:cNvSpPr>
            <a:spLocks noGrp="1"/>
          </p:cNvSpPr>
          <p:nvPr>
            <p:ph idx="18" hasCustomPrompt="1"/>
          </p:nvPr>
        </p:nvSpPr>
        <p:spPr>
          <a:xfrm>
            <a:off x="5430472" y="3062730"/>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35" name="Content Placeholder 2">
            <a:extLst>
              <a:ext uri="{FF2B5EF4-FFF2-40B4-BE49-F238E27FC236}">
                <a16:creationId xmlns:a16="http://schemas.microsoft.com/office/drawing/2014/main" id="{7CCF06C2-7BB4-E44C-B0F8-9C884252655C}"/>
              </a:ext>
            </a:extLst>
          </p:cNvPr>
          <p:cNvSpPr>
            <a:spLocks noGrp="1"/>
          </p:cNvSpPr>
          <p:nvPr>
            <p:ph idx="19" hasCustomPrompt="1"/>
          </p:nvPr>
        </p:nvSpPr>
        <p:spPr>
          <a:xfrm>
            <a:off x="1490333" y="4720295"/>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36" name="Content Placeholder 2">
            <a:extLst>
              <a:ext uri="{FF2B5EF4-FFF2-40B4-BE49-F238E27FC236}">
                <a16:creationId xmlns:a16="http://schemas.microsoft.com/office/drawing/2014/main" id="{B3BE367E-1AA9-F847-9966-A8E4FCCA2931}"/>
              </a:ext>
            </a:extLst>
          </p:cNvPr>
          <p:cNvSpPr>
            <a:spLocks noGrp="1"/>
          </p:cNvSpPr>
          <p:nvPr>
            <p:ph idx="20" hasCustomPrompt="1"/>
          </p:nvPr>
        </p:nvSpPr>
        <p:spPr>
          <a:xfrm>
            <a:off x="5430472" y="4720295"/>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24" name="Slide Number Placeholder 4">
            <a:extLst>
              <a:ext uri="{FF2B5EF4-FFF2-40B4-BE49-F238E27FC236}">
                <a16:creationId xmlns:a16="http://schemas.microsoft.com/office/drawing/2014/main" id="{BE04436D-AB7E-734D-B7B1-BAEA1C7A756B}"/>
              </a:ext>
            </a:extLst>
          </p:cNvPr>
          <p:cNvSpPr>
            <a:spLocks noGrp="1"/>
          </p:cNvSpPr>
          <p:nvPr>
            <p:ph type="sldNum" sz="quarter" idx="4"/>
          </p:nvPr>
        </p:nvSpPr>
        <p:spPr>
          <a:xfrm>
            <a:off x="8022867" y="6011676"/>
            <a:ext cx="492484" cy="366183"/>
          </a:xfrm>
          <a:prstGeom prst="rect">
            <a:avLst/>
          </a:prstGeom>
        </p:spPr>
        <p:txBody>
          <a:bodyPr vert="horz" lIns="91440" tIns="45720" rIns="91440" bIns="45720" rtlCol="0" anchor="ctr"/>
          <a:lstStyle>
            <a:lvl1pPr algn="r">
              <a:defRPr sz="800" b="0">
                <a:solidFill>
                  <a:schemeClr val="tx1">
                    <a:tint val="75000"/>
                  </a:schemeClr>
                </a:solidFill>
                <a:latin typeface="+mn-lt"/>
              </a:defRPr>
            </a:lvl1pPr>
          </a:lstStyle>
          <a:p>
            <a:pPr defTabSz="685800"/>
            <a:fld id="{D60983F0-243D-CF42-9100-E15EC5C8060D}" type="slidenum">
              <a:rPr lang="en-US" smtClean="0">
                <a:solidFill>
                  <a:prstClr val="black">
                    <a:tint val="75000"/>
                  </a:prstClr>
                </a:solidFill>
              </a:rPr>
              <a:pPr defTabSz="685800"/>
              <a:t>‹#›</a:t>
            </a:fld>
            <a:endParaRPr lang="en-US" dirty="0">
              <a:solidFill>
                <a:prstClr val="black">
                  <a:tint val="75000"/>
                </a:prstClr>
              </a:solidFill>
            </a:endParaRPr>
          </a:p>
        </p:txBody>
      </p:sp>
      <p:cxnSp>
        <p:nvCxnSpPr>
          <p:cNvPr id="28" name="Straight Connector 27">
            <a:extLst>
              <a:ext uri="{FF2B5EF4-FFF2-40B4-BE49-F238E27FC236}">
                <a16:creationId xmlns:a16="http://schemas.microsoft.com/office/drawing/2014/main" id="{B40FE2ED-D8E1-8E4A-9380-F383164F4992}"/>
              </a:ext>
            </a:extLst>
          </p:cNvPr>
          <p:cNvCxnSpPr/>
          <p:nvPr userDrawn="1"/>
        </p:nvCxnSpPr>
        <p:spPr>
          <a:xfrm flipV="1">
            <a:off x="8205746" y="6011676"/>
            <a:ext cx="0" cy="366183"/>
          </a:xfrm>
          <a:prstGeom prst="line">
            <a:avLst/>
          </a:prstGeom>
          <a:ln w="127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27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1600200" cy="365125"/>
          </a:xfrm>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C0FEFC55-E1D8-460F-A9B9-FB10192875BA}" type="datetimeFigureOut">
              <a:rPr lang="en-US"/>
              <a:pPr>
                <a:defRPr/>
              </a:pPr>
              <a:t>10/24/2024</a:t>
            </a:fld>
            <a:endParaRPr lang="en-US"/>
          </a:p>
        </p:txBody>
      </p:sp>
      <p:sp>
        <p:nvSpPr>
          <p:cNvPr id="5" name="Footer Placeholder 4"/>
          <p:cNvSpPr>
            <a:spLocks noGrp="1"/>
          </p:cNvSpPr>
          <p:nvPr>
            <p:ph type="ftr" sz="quarter" idx="11"/>
          </p:nvPr>
        </p:nvSpPr>
        <p:spPr>
          <a:xfrm>
            <a:off x="2209800" y="6356350"/>
            <a:ext cx="2895600" cy="365125"/>
          </a:xfrm>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a:xfrm>
            <a:off x="5257800" y="6356350"/>
            <a:ext cx="1371600" cy="365125"/>
          </a:xfrm>
        </p:spPr>
        <p:txBody>
          <a:bodyPr/>
          <a:lstStyle>
            <a:lvl1pPr eaLnBrk="0" hangingPunct="0">
              <a:defRPr>
                <a:latin typeface="Arial" panose="020B0604020202020204" pitchFamily="34" charset="0"/>
                <a:cs typeface="Times New Roman" panose="02020603050405020304" pitchFamily="18" charset="0"/>
              </a:defRPr>
            </a:lvl1pPr>
          </a:lstStyle>
          <a:p>
            <a:pPr>
              <a:defRPr/>
            </a:pPr>
            <a:fld id="{C92F5F55-3FB8-4327-BC16-179EC215A887}" type="slidenum">
              <a:rPr lang="en-US" altLang="en-US"/>
              <a:pPr>
                <a:defRPr/>
              </a:pPr>
              <a:t>‹#›</a:t>
            </a:fld>
            <a:endParaRPr lang="en-US" altLang="en-US"/>
          </a:p>
        </p:txBody>
      </p:sp>
    </p:spTree>
    <p:extLst>
      <p:ext uri="{BB962C8B-B14F-4D97-AF65-F5344CB8AC3E}">
        <p14:creationId xmlns:p14="http://schemas.microsoft.com/office/powerpoint/2010/main" val="1423993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E4FE5602-E97A-4444-856E-C0C9D477C0A7}"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ECE7F379-8E8A-4479-930E-A85533F5A582}" type="slidenum">
              <a:rPr lang="en-US" altLang="en-US"/>
              <a:pPr>
                <a:defRPr/>
              </a:pPr>
              <a:t>‹#›</a:t>
            </a:fld>
            <a:endParaRPr lang="en-US" altLang="en-US"/>
          </a:p>
        </p:txBody>
      </p:sp>
    </p:spTree>
    <p:extLst>
      <p:ext uri="{BB962C8B-B14F-4D97-AF65-F5344CB8AC3E}">
        <p14:creationId xmlns:p14="http://schemas.microsoft.com/office/powerpoint/2010/main" val="50577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57297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89D2FBC9-6D93-4A02-A320-CC51083773C5}"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A7717BAF-47C2-4FD2-B06D-14C28E78BA77}" type="slidenum">
              <a:rPr lang="en-US" altLang="en-US"/>
              <a:pPr>
                <a:defRPr/>
              </a:pPr>
              <a:t>‹#›</a:t>
            </a:fld>
            <a:endParaRPr lang="en-US" altLang="en-US"/>
          </a:p>
        </p:txBody>
      </p:sp>
    </p:spTree>
    <p:extLst>
      <p:ext uri="{BB962C8B-B14F-4D97-AF65-F5344CB8AC3E}">
        <p14:creationId xmlns:p14="http://schemas.microsoft.com/office/powerpoint/2010/main" val="1886788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7C670835-FBC5-4A1C-9B30-F133884CAF28}" type="datetimeFigureOut">
              <a:rPr lang="en-US"/>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8DFC74BF-0B1A-4F06-A89B-191101EF9949}" type="slidenum">
              <a:rPr lang="en-US" altLang="en-US"/>
              <a:pPr>
                <a:defRPr/>
              </a:pPr>
              <a:t>‹#›</a:t>
            </a:fld>
            <a:endParaRPr lang="en-US" altLang="en-US"/>
          </a:p>
        </p:txBody>
      </p:sp>
    </p:spTree>
    <p:extLst>
      <p:ext uri="{BB962C8B-B14F-4D97-AF65-F5344CB8AC3E}">
        <p14:creationId xmlns:p14="http://schemas.microsoft.com/office/powerpoint/2010/main" val="1572323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4297498A-B5B9-46E9-908C-3BF3FF4D6BD2}" type="datetimeFigureOut">
              <a:rPr lang="en-US"/>
              <a:pPr>
                <a:defRPr/>
              </a:pPr>
              <a:t>10/24/2024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6D33E880-2E0D-4F1C-922C-051F0EF3819A}" type="slidenum">
              <a:rPr lang="en-US" altLang="en-US"/>
              <a:pPr>
                <a:defRPr/>
              </a:pPr>
              <a:t>‹#›</a:t>
            </a:fld>
            <a:endParaRPr lang="en-US" altLang="en-US"/>
          </a:p>
        </p:txBody>
      </p:sp>
    </p:spTree>
    <p:extLst>
      <p:ext uri="{BB962C8B-B14F-4D97-AF65-F5344CB8AC3E}">
        <p14:creationId xmlns:p14="http://schemas.microsoft.com/office/powerpoint/2010/main" val="590133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0F19BE65-4885-4A64-93F2-2B99FC162466}" type="datetimeFigureOut">
              <a:rPr lang="en-US"/>
              <a:pPr>
                <a:defRPr/>
              </a:pPr>
              <a:t>10/24/2024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56E67EBA-C574-4D78-84EC-AB546DF63E58}" type="slidenum">
              <a:rPr lang="en-US" altLang="en-US"/>
              <a:pPr>
                <a:defRPr/>
              </a:pPr>
              <a:t>‹#›</a:t>
            </a:fld>
            <a:endParaRPr lang="en-US" altLang="en-US"/>
          </a:p>
        </p:txBody>
      </p:sp>
    </p:spTree>
    <p:extLst>
      <p:ext uri="{BB962C8B-B14F-4D97-AF65-F5344CB8AC3E}">
        <p14:creationId xmlns:p14="http://schemas.microsoft.com/office/powerpoint/2010/main" val="4116892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2CCC237A-01D4-47BB-A0D8-EE999A9058E3}" type="datetimeFigureOut">
              <a:rPr lang="en-US"/>
              <a:pPr>
                <a:defRPr/>
              </a:pPr>
              <a:t>10/24/2024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27DE08D0-765C-4C1B-8FFC-683D26A8554E}" type="slidenum">
              <a:rPr lang="en-US" altLang="en-US"/>
              <a:pPr>
                <a:defRPr/>
              </a:pPr>
              <a:t>‹#›</a:t>
            </a:fld>
            <a:endParaRPr lang="en-US" altLang="en-US"/>
          </a:p>
        </p:txBody>
      </p:sp>
    </p:spTree>
    <p:extLst>
      <p:ext uri="{BB962C8B-B14F-4D97-AF65-F5344CB8AC3E}">
        <p14:creationId xmlns:p14="http://schemas.microsoft.com/office/powerpoint/2010/main" val="298844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EE0BAAE6-44E7-441D-89E2-5D4D29FF04B8}" type="datetimeFigureOut">
              <a:rPr lang="en-US"/>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3BDFF8B1-1E79-4CA3-B04C-EF413A90B7B2}" type="slidenum">
              <a:rPr lang="en-US" altLang="en-US"/>
              <a:pPr>
                <a:defRPr/>
              </a:pPr>
              <a:t>‹#›</a:t>
            </a:fld>
            <a:endParaRPr lang="en-US" altLang="en-US"/>
          </a:p>
        </p:txBody>
      </p:sp>
    </p:spTree>
    <p:extLst>
      <p:ext uri="{BB962C8B-B14F-4D97-AF65-F5344CB8AC3E}">
        <p14:creationId xmlns:p14="http://schemas.microsoft.com/office/powerpoint/2010/main" val="2286603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3C6BEC18-149A-4B19-B2A1-5EB2062011D5}" type="datetimeFigureOut">
              <a:rPr lang="en-US"/>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B7981F33-36FF-4302-ACB0-19CCCA267E6B}" type="slidenum">
              <a:rPr lang="en-US" altLang="en-US"/>
              <a:pPr>
                <a:defRPr/>
              </a:pPr>
              <a:t>‹#›</a:t>
            </a:fld>
            <a:endParaRPr lang="en-US" altLang="en-US"/>
          </a:p>
        </p:txBody>
      </p:sp>
    </p:spTree>
    <p:extLst>
      <p:ext uri="{BB962C8B-B14F-4D97-AF65-F5344CB8AC3E}">
        <p14:creationId xmlns:p14="http://schemas.microsoft.com/office/powerpoint/2010/main" val="2782444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3378677C-F65C-4DB6-8B73-643DA7E5DC4C}"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0D4BE7F0-08A7-4568-8F24-86C2AD52948E}" type="slidenum">
              <a:rPr lang="en-US" altLang="en-US"/>
              <a:pPr>
                <a:defRPr/>
              </a:pPr>
              <a:t>‹#›</a:t>
            </a:fld>
            <a:endParaRPr lang="en-US" altLang="en-US"/>
          </a:p>
        </p:txBody>
      </p:sp>
    </p:spTree>
    <p:extLst>
      <p:ext uri="{BB962C8B-B14F-4D97-AF65-F5344CB8AC3E}">
        <p14:creationId xmlns:p14="http://schemas.microsoft.com/office/powerpoint/2010/main" val="1597308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fld id="{E64C745B-3E05-4FE3-A660-73E968A15AAC}"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pPr>
              <a:defRPr/>
            </a:pPr>
            <a:fld id="{FFF107EC-DED7-416C-BD79-627DFC51DA56}" type="slidenum">
              <a:rPr lang="en-US" altLang="en-US"/>
              <a:pPr>
                <a:defRPr/>
              </a:pPr>
              <a:t>‹#›</a:t>
            </a:fld>
            <a:endParaRPr lang="en-US" altLang="en-US"/>
          </a:p>
        </p:txBody>
      </p:sp>
    </p:spTree>
    <p:extLst>
      <p:ext uri="{BB962C8B-B14F-4D97-AF65-F5344CB8AC3E}">
        <p14:creationId xmlns:p14="http://schemas.microsoft.com/office/powerpoint/2010/main" val="3581494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AF90FC3-A3EA-4073-9F90-3CBF81F86B4C}" type="datetime1">
              <a:rPr lang="en-US" smtClean="0">
                <a:solidFill>
                  <a:prstClr val="black">
                    <a:tint val="75000"/>
                  </a:prstClr>
                </a:solidFill>
              </a:rPr>
              <a:pPr/>
              <a:t>10/24/2024</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4786E5-36B4-4750-9BD9-353AA4FBC168}" type="slidenum">
              <a:rPr lang="en-US" smtClean="0">
                <a:solidFill>
                  <a:prstClr val="black">
                    <a:tint val="75000"/>
                  </a:prstClr>
                </a:solidFill>
              </a:rPr>
              <a:pPr/>
              <a:t>‹#›</a:t>
            </a:fld>
            <a:endParaRPr lang="en-US">
              <a:solidFill>
                <a:prstClr val="black">
                  <a:tint val="75000"/>
                </a:prstClr>
              </a:solidFill>
            </a:endParaRPr>
          </a:p>
        </p:txBody>
      </p:sp>
      <p:sp>
        <p:nvSpPr>
          <p:cNvPr id="7" name="Titre 1"/>
          <p:cNvSpPr>
            <a:spLocks noGrp="1"/>
          </p:cNvSpPr>
          <p:nvPr>
            <p:ph type="ctrTitle" hasCustomPrompt="1"/>
          </p:nvPr>
        </p:nvSpPr>
        <p:spPr>
          <a:xfrm>
            <a:off x="685800" y="2708922"/>
            <a:ext cx="7772400" cy="1109985"/>
          </a:xfrm>
        </p:spPr>
        <p:txBody>
          <a:bodyPr>
            <a:normAutofit/>
          </a:bodyPr>
          <a:lstStyle>
            <a:lvl1pPr>
              <a:defRPr sz="1800" cap="all" baseline="0">
                <a:latin typeface="Arial" pitchFamily="34" charset="0"/>
                <a:cs typeface="Arial" pitchFamily="34" charset="0"/>
              </a:defRPr>
            </a:lvl1pPr>
          </a:lstStyle>
          <a:p>
            <a:r>
              <a:rPr lang="en-US" noProof="0" smtClean="0"/>
              <a:t>Click to edit Master title style</a:t>
            </a:r>
            <a:endParaRPr lang="en-US" dirty="0"/>
          </a:p>
        </p:txBody>
      </p:sp>
      <p:sp>
        <p:nvSpPr>
          <p:cNvPr id="8" name="Sous-titre 2"/>
          <p:cNvSpPr>
            <a:spLocks noGrp="1"/>
          </p:cNvSpPr>
          <p:nvPr>
            <p:ph type="subTitle" idx="1" hasCustomPrompt="1"/>
          </p:nvPr>
        </p:nvSpPr>
        <p:spPr>
          <a:xfrm>
            <a:off x="683568" y="3789040"/>
            <a:ext cx="7776864" cy="478904"/>
          </a:xfrm>
        </p:spPr>
        <p:txBody>
          <a:bodyPr anchor="ctr">
            <a:noAutofit/>
          </a:bodyPr>
          <a:lstStyle>
            <a:lvl1pPr marL="0" indent="0" algn="ctr">
              <a:buNone/>
              <a:defRPr sz="1350" cap="all" baseline="0">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smtClean="0"/>
              <a:t>Click to edit Master subtitle style</a:t>
            </a:r>
            <a:endParaRPr lang="en-US" dirty="0"/>
          </a:p>
        </p:txBody>
      </p:sp>
    </p:spTree>
    <p:extLst>
      <p:ext uri="{BB962C8B-B14F-4D97-AF65-F5344CB8AC3E}">
        <p14:creationId xmlns:p14="http://schemas.microsoft.com/office/powerpoint/2010/main" val="324284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0022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7" name="Titre 1"/>
          <p:cNvSpPr>
            <a:spLocks noGrp="1"/>
          </p:cNvSpPr>
          <p:nvPr>
            <p:ph type="title"/>
          </p:nvPr>
        </p:nvSpPr>
        <p:spPr>
          <a:xfrm>
            <a:off x="2987824" y="1124744"/>
            <a:ext cx="5698976" cy="508918"/>
          </a:xfrm>
        </p:spPr>
        <p:txBody>
          <a:bodyPr anchor="t">
            <a:noAutofit/>
          </a:bodyPr>
          <a:lstStyle>
            <a:lvl1pPr algn="l">
              <a:defRPr sz="2100" b="1">
                <a:solidFill>
                  <a:schemeClr val="bg1"/>
                </a:solidFill>
                <a:effectLst>
                  <a:outerShdw blurRad="38100" dist="38100" dir="2700000" algn="tl">
                    <a:srgbClr val="000000">
                      <a:alpha val="43137"/>
                    </a:srgbClr>
                  </a:outerShdw>
                </a:effectLst>
                <a:latin typeface="Helvetica" pitchFamily="2" charset="0"/>
                <a:ea typeface="Helvetica" pitchFamily="2" charset="0"/>
                <a:cs typeface="Helvetica" pitchFamily="2" charset="0"/>
              </a:defRPr>
            </a:lvl1pPr>
          </a:lstStyle>
          <a:p>
            <a:r>
              <a:rPr lang="fr-FR" dirty="0" smtClean="0"/>
              <a:t>Modifiez le style du titre</a:t>
            </a:r>
            <a:endParaRPr lang="en-US" dirty="0"/>
          </a:p>
        </p:txBody>
      </p:sp>
      <p:sp>
        <p:nvSpPr>
          <p:cNvPr id="8" name="Espace réservé du contenu 2"/>
          <p:cNvSpPr>
            <a:spLocks noGrp="1"/>
          </p:cNvSpPr>
          <p:nvPr>
            <p:ph idx="1" hasCustomPrompt="1"/>
          </p:nvPr>
        </p:nvSpPr>
        <p:spPr>
          <a:xfrm>
            <a:off x="2987824" y="1844825"/>
            <a:ext cx="5698976" cy="4104457"/>
          </a:xfrm>
        </p:spPr>
        <p:txBody>
          <a:bodyPr>
            <a:normAutofit/>
          </a:bodyPr>
          <a:lstStyle>
            <a:lvl1pPr>
              <a:defRPr sz="1350">
                <a:solidFill>
                  <a:schemeClr val="bg1"/>
                </a:solidFill>
                <a:latin typeface="Helvetica" pitchFamily="2" charset="0"/>
                <a:ea typeface="Helvetica" pitchFamily="2" charset="0"/>
                <a:cs typeface="Helvetica" pitchFamily="2" charset="0"/>
              </a:defRPr>
            </a:lvl1pPr>
            <a:lvl2pPr>
              <a:defRPr sz="1200">
                <a:solidFill>
                  <a:schemeClr val="bg1"/>
                </a:solidFill>
                <a:latin typeface="Helvetica" pitchFamily="2" charset="0"/>
                <a:ea typeface="Helvetica" pitchFamily="2" charset="0"/>
                <a:cs typeface="Helvetica" pitchFamily="2" charset="0"/>
              </a:defRPr>
            </a:lvl2pPr>
            <a:lvl3pPr>
              <a:defRPr sz="1050">
                <a:solidFill>
                  <a:schemeClr val="bg1"/>
                </a:solidFill>
                <a:latin typeface="Helvetica" pitchFamily="2" charset="0"/>
                <a:ea typeface="Helvetica" pitchFamily="2" charset="0"/>
                <a:cs typeface="Helvetica" pitchFamily="2" charset="0"/>
              </a:defRPr>
            </a:lvl3pPr>
            <a:lvl4pPr>
              <a:defRPr sz="900">
                <a:solidFill>
                  <a:schemeClr val="bg1"/>
                </a:solidFill>
                <a:latin typeface="Helvetica" pitchFamily="2" charset="0"/>
                <a:ea typeface="Helvetica" pitchFamily="2" charset="0"/>
                <a:cs typeface="Helvetica" pitchFamily="2" charset="0"/>
              </a:defRPr>
            </a:lvl4pPr>
            <a:lvl5pPr>
              <a:defRPr sz="900">
                <a:solidFill>
                  <a:schemeClr val="bg1"/>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9" name="Espace réservé de la date 3"/>
          <p:cNvSpPr>
            <a:spLocks noGrp="1"/>
          </p:cNvSpPr>
          <p:nvPr>
            <p:ph type="dt" sz="half" idx="10"/>
          </p:nvPr>
        </p:nvSpPr>
        <p:spPr>
          <a:xfrm>
            <a:off x="457200" y="6232229"/>
            <a:ext cx="2133600" cy="365125"/>
          </a:xfrm>
        </p:spPr>
        <p:txBody>
          <a:bodyPr/>
          <a:lstStyle/>
          <a:p>
            <a:fld id="{BFA797E1-CE71-45BC-8392-151570E844F8}" type="datetime1">
              <a:rPr lang="en-US" smtClean="0">
                <a:solidFill>
                  <a:prstClr val="black">
                    <a:tint val="75000"/>
                  </a:prstClr>
                </a:solidFill>
              </a:rPr>
              <a:pPr/>
              <a:t>10/24/2024</a:t>
            </a:fld>
            <a:endParaRPr lang="en-US">
              <a:solidFill>
                <a:prstClr val="black">
                  <a:tint val="75000"/>
                </a:prstClr>
              </a:solidFill>
            </a:endParaRPr>
          </a:p>
        </p:txBody>
      </p:sp>
      <p:sp>
        <p:nvSpPr>
          <p:cNvPr id="10" name="Espace réservé du pied de page 4"/>
          <p:cNvSpPr>
            <a:spLocks noGrp="1"/>
          </p:cNvSpPr>
          <p:nvPr>
            <p:ph type="ftr" sz="quarter" idx="11"/>
          </p:nvPr>
        </p:nvSpPr>
        <p:spPr>
          <a:xfrm>
            <a:off x="2843809" y="6232229"/>
            <a:ext cx="4176464" cy="365125"/>
          </a:xfrm>
        </p:spPr>
        <p:txBody>
          <a:bodyPr/>
          <a:lstStyle>
            <a:lvl1pPr algn="l">
              <a:defRPr sz="1200" cap="small" baseline="0">
                <a:solidFill>
                  <a:schemeClr val="tx1"/>
                </a:solidFill>
                <a:latin typeface="Helvetica" pitchFamily="2" charset="0"/>
                <a:ea typeface="Helvetica" pitchFamily="2" charset="0"/>
                <a:cs typeface="Helvetica" pitchFamily="2" charset="0"/>
              </a:defRPr>
            </a:lvl1pPr>
          </a:lstStyle>
          <a:p>
            <a:endParaRPr lang="en-US" dirty="0">
              <a:solidFill>
                <a:prstClr val="black"/>
              </a:solidFill>
            </a:endParaRPr>
          </a:p>
        </p:txBody>
      </p:sp>
      <p:sp>
        <p:nvSpPr>
          <p:cNvPr id="11" name="Espace réservé du numéro de diapositive 5"/>
          <p:cNvSpPr>
            <a:spLocks noGrp="1"/>
          </p:cNvSpPr>
          <p:nvPr>
            <p:ph type="sldNum" sz="quarter" idx="12"/>
          </p:nvPr>
        </p:nvSpPr>
        <p:spPr>
          <a:xfrm>
            <a:off x="7884369" y="6232229"/>
            <a:ext cx="586408" cy="365125"/>
          </a:xfrm>
        </p:spPr>
        <p:txBody>
          <a:bodyPr/>
          <a:lstStyle>
            <a:lvl1pPr algn="r">
              <a:defRPr>
                <a:latin typeface="Helvetica" pitchFamily="2" charset="0"/>
                <a:ea typeface="Helvetica" pitchFamily="2" charset="0"/>
                <a:cs typeface="Helvetica" pitchFamily="2" charset="0"/>
              </a:defRPr>
            </a:lvl1pPr>
          </a:lstStyle>
          <a:p>
            <a:fld id="{D44786E5-36B4-4750-9BD9-353AA4FBC168}" type="slidenum">
              <a:rPr lang="en-US" smtClean="0">
                <a:solidFill>
                  <a:prstClr val="black">
                    <a:tint val="75000"/>
                  </a:prstClr>
                </a:solidFill>
              </a:rPr>
              <a:pPr/>
              <a:t>‹#›</a:t>
            </a:fld>
            <a:endParaRPr lang="en-US">
              <a:solidFill>
                <a:prstClr val="black">
                  <a:tint val="75000"/>
                </a:prstClr>
              </a:solidFill>
            </a:endParaRPr>
          </a:p>
        </p:txBody>
      </p:sp>
      <p:sp>
        <p:nvSpPr>
          <p:cNvPr id="12" name="Espace réservé du numéro de diapositive 5"/>
          <p:cNvSpPr txBox="1">
            <a:spLocks/>
          </p:cNvSpPr>
          <p:nvPr userDrawn="1"/>
        </p:nvSpPr>
        <p:spPr>
          <a:xfrm>
            <a:off x="8234064" y="6232229"/>
            <a:ext cx="586408" cy="365125"/>
          </a:xfrm>
          <a:prstGeom prst="rect">
            <a:avLst/>
          </a:prstGeom>
        </p:spPr>
        <p:txBody>
          <a:bodyPr vert="horz" lIns="68580" tIns="34290" rIns="68580" bIns="3429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prstClr val="black">
                    <a:tint val="75000"/>
                  </a:prstClr>
                </a:solidFill>
                <a:latin typeface="Helvetica" pitchFamily="2" charset="0"/>
                <a:ea typeface="Helvetica" pitchFamily="2" charset="0"/>
                <a:cs typeface="Helvetica" pitchFamily="2" charset="0"/>
              </a:rPr>
              <a:t>/ 10</a:t>
            </a:r>
            <a:endParaRPr lang="en-US" sz="900" dirty="0">
              <a:solidFill>
                <a:prstClr val="black">
                  <a:tint val="75000"/>
                </a:prstClr>
              </a:solidFill>
              <a:latin typeface="Helvetica" pitchFamily="2" charset="0"/>
              <a:ea typeface="Helvetica" pitchFamily="2" charset="0"/>
              <a:cs typeface="Helvetica" pitchFamily="2" charset="0"/>
            </a:endParaRPr>
          </a:p>
        </p:txBody>
      </p:sp>
      <p:sp>
        <p:nvSpPr>
          <p:cNvPr id="13" name="Espace réservé du numéro de diapositive 5"/>
          <p:cNvSpPr txBox="1">
            <a:spLocks/>
          </p:cNvSpPr>
          <p:nvPr userDrawn="1"/>
        </p:nvSpPr>
        <p:spPr>
          <a:xfrm>
            <a:off x="8522097" y="6237314"/>
            <a:ext cx="586408" cy="365125"/>
          </a:xfrm>
          <a:prstGeom prst="rect">
            <a:avLst/>
          </a:prstGeom>
        </p:spPr>
        <p:txBody>
          <a:bodyPr vert="horz" lIns="68580" tIns="34290" rIns="68580" bIns="3429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prstClr val="black">
                    <a:tint val="75000"/>
                  </a:prstClr>
                </a:solidFill>
                <a:latin typeface="Helvetica" pitchFamily="2" charset="0"/>
                <a:ea typeface="Helvetica" pitchFamily="2" charset="0"/>
                <a:cs typeface="Helvetica" pitchFamily="2" charset="0"/>
                <a:sym typeface="Wingdings 3"/>
              </a:rPr>
              <a:t></a:t>
            </a:r>
            <a:endParaRPr lang="en-US" sz="900" dirty="0">
              <a:solidFill>
                <a:prstClr val="black">
                  <a:tint val="75000"/>
                </a:prstClr>
              </a:solidFill>
              <a:latin typeface="Helvetica" pitchFamily="2" charset="0"/>
              <a:ea typeface="Helvetica" pitchFamily="2" charset="0"/>
              <a:cs typeface="Helvetica" pitchFamily="2" charset="0"/>
            </a:endParaRPr>
          </a:p>
        </p:txBody>
      </p:sp>
      <p:sp>
        <p:nvSpPr>
          <p:cNvPr id="14" name="Espace réservé du numéro de diapositive 5"/>
          <p:cNvSpPr txBox="1">
            <a:spLocks/>
          </p:cNvSpPr>
          <p:nvPr userDrawn="1"/>
        </p:nvSpPr>
        <p:spPr>
          <a:xfrm>
            <a:off x="7730009" y="6237314"/>
            <a:ext cx="586408" cy="365125"/>
          </a:xfrm>
          <a:prstGeom prst="rect">
            <a:avLst/>
          </a:prstGeom>
        </p:spPr>
        <p:txBody>
          <a:bodyPr vert="horz" lIns="68580" tIns="34290" rIns="68580" bIns="3429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prstClr val="black">
                    <a:tint val="75000"/>
                  </a:prstClr>
                </a:solidFill>
                <a:latin typeface="Helvetica" pitchFamily="2" charset="0"/>
                <a:ea typeface="Helvetica" pitchFamily="2" charset="0"/>
                <a:cs typeface="Helvetica" pitchFamily="2" charset="0"/>
                <a:sym typeface="Wingdings 3"/>
              </a:rPr>
              <a:t></a:t>
            </a:r>
            <a:endParaRPr lang="en-US" sz="900" dirty="0">
              <a:solidFill>
                <a:prstClr val="black">
                  <a:tint val="75000"/>
                </a:prstClr>
              </a:solidFill>
              <a:latin typeface="Helvetica" pitchFamily="2" charset="0"/>
              <a:ea typeface="Helvetica" pitchFamily="2" charset="0"/>
              <a:cs typeface="Helvetica" pitchFamily="2" charset="0"/>
            </a:endParaRPr>
          </a:p>
        </p:txBody>
      </p:sp>
    </p:spTree>
    <p:extLst>
      <p:ext uri="{BB962C8B-B14F-4D97-AF65-F5344CB8AC3E}">
        <p14:creationId xmlns:p14="http://schemas.microsoft.com/office/powerpoint/2010/main" val="20403037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5B0029-7840-4AA7-97F4-A4F317B54C80}" type="datetime1">
              <a:rPr lang="en-US" smtClean="0">
                <a:solidFill>
                  <a:prstClr val="black">
                    <a:tint val="75000"/>
                  </a:prstClr>
                </a:solidFill>
              </a:rPr>
              <a:pPr/>
              <a:t>10/24/2024</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64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715F98A-4F4E-4044-A015-FD35FF0D939A}"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408A4C-D090-4CF0-95DD-3A3D655CC0FE}" type="slidenum">
              <a:rPr lang="en-US" altLang="en-US" smtClean="0"/>
              <a:pPr>
                <a:defRPr/>
              </a:pPr>
              <a:t>‹#›</a:t>
            </a:fld>
            <a:endParaRPr lang="en-US" altLang="en-US"/>
          </a:p>
        </p:txBody>
      </p:sp>
    </p:spTree>
    <p:extLst>
      <p:ext uri="{BB962C8B-B14F-4D97-AF65-F5344CB8AC3E}">
        <p14:creationId xmlns:p14="http://schemas.microsoft.com/office/powerpoint/2010/main" val="808540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A31F62-2E23-4A96-9EE5-D86655268B4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153B8-C6DC-48A5-8FC9-A49ED147A939}" type="slidenum">
              <a:rPr lang="en-US" altLang="en-US" smtClean="0"/>
              <a:pPr>
                <a:defRPr/>
              </a:pPr>
              <a:t>‹#›</a:t>
            </a:fld>
            <a:endParaRPr lang="en-US" altLang="en-US"/>
          </a:p>
        </p:txBody>
      </p:sp>
    </p:spTree>
    <p:extLst>
      <p:ext uri="{BB962C8B-B14F-4D97-AF65-F5344CB8AC3E}">
        <p14:creationId xmlns:p14="http://schemas.microsoft.com/office/powerpoint/2010/main" val="4101530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606606F-D69A-438D-A5F0-D815D8981E2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6008E9-0135-4464-A91C-A5DF2536E8CE}" type="slidenum">
              <a:rPr lang="en-US" altLang="en-US" smtClean="0"/>
              <a:pPr>
                <a:defRPr/>
              </a:pPr>
              <a:t>‹#›</a:t>
            </a:fld>
            <a:endParaRPr lang="en-US" altLang="en-US"/>
          </a:p>
        </p:txBody>
      </p:sp>
    </p:spTree>
    <p:extLst>
      <p:ext uri="{BB962C8B-B14F-4D97-AF65-F5344CB8AC3E}">
        <p14:creationId xmlns:p14="http://schemas.microsoft.com/office/powerpoint/2010/main" val="4185987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E81D315-6A33-4D74-9DC8-B00BEC85BFF5}"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193E2F-D702-49A3-9C7A-52471E893C21}" type="slidenum">
              <a:rPr lang="en-US" altLang="en-US" smtClean="0"/>
              <a:pPr>
                <a:defRPr/>
              </a:pPr>
              <a:t>‹#›</a:t>
            </a:fld>
            <a:endParaRPr lang="en-US" altLang="en-US"/>
          </a:p>
        </p:txBody>
      </p:sp>
    </p:spTree>
    <p:extLst>
      <p:ext uri="{BB962C8B-B14F-4D97-AF65-F5344CB8AC3E}">
        <p14:creationId xmlns:p14="http://schemas.microsoft.com/office/powerpoint/2010/main" val="2016190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5D9AA31-B6BE-47FE-A3BA-70914F99626D}" type="datetimeFigureOut">
              <a:rPr lang="en-US" smtClean="0"/>
              <a:pPr>
                <a:defRPr/>
              </a:pPr>
              <a:t>10/24/2024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BB28FE9-3103-4F90-9291-9BA91ED15948}" type="slidenum">
              <a:rPr lang="en-US" altLang="en-US" smtClean="0"/>
              <a:pPr>
                <a:defRPr/>
              </a:pPr>
              <a:t>‹#›</a:t>
            </a:fld>
            <a:endParaRPr lang="en-US" altLang="en-US"/>
          </a:p>
        </p:txBody>
      </p:sp>
    </p:spTree>
    <p:extLst>
      <p:ext uri="{BB962C8B-B14F-4D97-AF65-F5344CB8AC3E}">
        <p14:creationId xmlns:p14="http://schemas.microsoft.com/office/powerpoint/2010/main" val="3125625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9142F55-2C8E-4FD9-B7D0-7A9320FF3B98}"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3C0E4E-7C10-4CBA-A9DA-F457EAD01A1F}" type="slidenum">
              <a:rPr lang="en-US" altLang="en-US" smtClean="0"/>
              <a:pPr>
                <a:defRPr/>
              </a:pPr>
              <a:t>‹#›</a:t>
            </a:fld>
            <a:endParaRPr lang="en-US" altLang="en-US"/>
          </a:p>
        </p:txBody>
      </p:sp>
    </p:spTree>
    <p:extLst>
      <p:ext uri="{BB962C8B-B14F-4D97-AF65-F5344CB8AC3E}">
        <p14:creationId xmlns:p14="http://schemas.microsoft.com/office/powerpoint/2010/main" val="1754385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97345F-3AEA-4FA4-98A2-B08A5AC6A005}"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55379E1-7A76-41B2-9C54-E485ADBC68DE}" type="slidenum">
              <a:rPr lang="en-US" altLang="en-US" smtClean="0"/>
              <a:pPr>
                <a:defRPr/>
              </a:pPr>
              <a:t>‹#›</a:t>
            </a:fld>
            <a:endParaRPr lang="en-US" altLang="en-US"/>
          </a:p>
        </p:txBody>
      </p:sp>
    </p:spTree>
    <p:extLst>
      <p:ext uri="{BB962C8B-B14F-4D97-AF65-F5344CB8AC3E}">
        <p14:creationId xmlns:p14="http://schemas.microsoft.com/office/powerpoint/2010/main" val="24687508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1187341-DFD0-4721-AAC6-86DE182D1681}"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7591BA-D16D-4B77-AA0E-BD069D39D4F2}" type="slidenum">
              <a:rPr lang="en-US" altLang="en-US" smtClean="0"/>
              <a:pPr>
                <a:defRPr/>
              </a:pPr>
              <a:t>‹#›</a:t>
            </a:fld>
            <a:endParaRPr lang="en-US" altLang="en-US"/>
          </a:p>
        </p:txBody>
      </p:sp>
    </p:spTree>
    <p:extLst>
      <p:ext uri="{BB962C8B-B14F-4D97-AF65-F5344CB8AC3E}">
        <p14:creationId xmlns:p14="http://schemas.microsoft.com/office/powerpoint/2010/main" val="226215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19093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6EB236E-809D-40A3-BF4A-2938B91B0D09}"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BDA636-87D1-4897-9811-3BB59CE04108}" type="slidenum">
              <a:rPr lang="en-US" altLang="en-US" smtClean="0"/>
              <a:pPr>
                <a:defRPr/>
              </a:pPr>
              <a:t>‹#›</a:t>
            </a:fld>
            <a:endParaRPr lang="en-US" altLang="en-US"/>
          </a:p>
        </p:txBody>
      </p:sp>
    </p:spTree>
    <p:extLst>
      <p:ext uri="{BB962C8B-B14F-4D97-AF65-F5344CB8AC3E}">
        <p14:creationId xmlns:p14="http://schemas.microsoft.com/office/powerpoint/2010/main" val="4042267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13E859-4950-44E5-913B-3FF3147CBE79}"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44A452-6DFC-4034-99F8-7A49C1952566}" type="slidenum">
              <a:rPr lang="en-US" altLang="en-US" smtClean="0"/>
              <a:pPr>
                <a:defRPr/>
              </a:pPr>
              <a:t>‹#›</a:t>
            </a:fld>
            <a:endParaRPr lang="en-US" altLang="en-US"/>
          </a:p>
        </p:txBody>
      </p:sp>
    </p:spTree>
    <p:extLst>
      <p:ext uri="{BB962C8B-B14F-4D97-AF65-F5344CB8AC3E}">
        <p14:creationId xmlns:p14="http://schemas.microsoft.com/office/powerpoint/2010/main" val="2462591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292FF9B-F155-45ED-8986-346F433429D1}"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6016E6-A801-432D-B8D4-56C6D6D3478B}" type="slidenum">
              <a:rPr lang="en-US" altLang="en-US" smtClean="0"/>
              <a:pPr>
                <a:defRPr/>
              </a:pPr>
              <a:t>‹#›</a:t>
            </a:fld>
            <a:endParaRPr lang="en-US" altLang="en-US"/>
          </a:p>
        </p:txBody>
      </p:sp>
    </p:spTree>
    <p:extLst>
      <p:ext uri="{BB962C8B-B14F-4D97-AF65-F5344CB8AC3E}">
        <p14:creationId xmlns:p14="http://schemas.microsoft.com/office/powerpoint/2010/main" val="2908200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defTabSz="685800"/>
            <a:fld id="{1D8BD707-D9CF-40AE-B4C6-C98DA3205C09}" type="datetimeFigureOut">
              <a:rPr lang="en-US" smtClean="0">
                <a:solidFill>
                  <a:srgbClr val="DBF5F9">
                    <a:shade val="90000"/>
                  </a:srgbClr>
                </a:solidFill>
              </a:rPr>
              <a:pPr defTabSz="685800"/>
              <a:t>10/24/2024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defTabSz="685800"/>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685800"/>
            <a:fld id="{B6F15528-21DE-4FAA-801E-634DDDAF4B2B}" type="slidenum">
              <a:rPr lang="en-US" smtClean="0">
                <a:solidFill>
                  <a:srgbClr val="DBF5F9">
                    <a:shade val="90000"/>
                  </a:srgbClr>
                </a:solidFill>
              </a:rPr>
              <a:pPr defTabSz="685800"/>
              <a:t>‹#›</a:t>
            </a:fld>
            <a:endParaRPr lang="en-US">
              <a:solidFill>
                <a:srgbClr val="DBF5F9">
                  <a:shade val="90000"/>
                </a:srgbClr>
              </a:solidFill>
            </a:endParaRPr>
          </a:p>
        </p:txBody>
      </p:sp>
    </p:spTree>
    <p:extLst>
      <p:ext uri="{BB962C8B-B14F-4D97-AF65-F5344CB8AC3E}">
        <p14:creationId xmlns:p14="http://schemas.microsoft.com/office/powerpoint/2010/main" val="2292730974"/>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2020902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srgbClr val="DBF5F9">
                    <a:shade val="90000"/>
                  </a:srgbClr>
                </a:solidFill>
              </a:rPr>
              <a:pPr defTabSz="685800"/>
              <a:t>10/24/2024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defTabSz="685800"/>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srgbClr val="DBF5F9">
                    <a:shade val="90000"/>
                  </a:srgbClr>
                </a:solidFill>
              </a:rPr>
              <a:pPr defTabSz="685800"/>
              <a:t>‹#›</a:t>
            </a:fld>
            <a:endParaRPr lang="en-US">
              <a:solidFill>
                <a:srgbClr val="DBF5F9">
                  <a:shade val="90000"/>
                </a:srgbClr>
              </a:solidFill>
            </a:endParaRPr>
          </a:p>
        </p:txBody>
      </p:sp>
    </p:spTree>
    <p:extLst>
      <p:ext uri="{BB962C8B-B14F-4D97-AF65-F5344CB8AC3E}">
        <p14:creationId xmlns:p14="http://schemas.microsoft.com/office/powerpoint/2010/main" val="1722459330"/>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defTabSz="685800"/>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524413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defTabSz="685800"/>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4150079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defTabSz="685800"/>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13685883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defTabSz="685800"/>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142784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50061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defTabSz="685800"/>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21814254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defTabSz="685800"/>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782995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39007484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defTabSz="685800"/>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spTree>
    <p:extLst>
      <p:ext uri="{BB962C8B-B14F-4D97-AF65-F5344CB8AC3E}">
        <p14:creationId xmlns:p14="http://schemas.microsoft.com/office/powerpoint/2010/main" val="18026515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8" name="Text Placeholder 15">
            <a:extLst>
              <a:ext uri="{FF2B5EF4-FFF2-40B4-BE49-F238E27FC236}">
                <a16:creationId xmlns:a16="http://schemas.microsoft.com/office/drawing/2014/main" id="{4C3AE5AA-D9EE-BA46-8993-14A2CAD6A96E}"/>
              </a:ext>
            </a:extLst>
          </p:cNvPr>
          <p:cNvSpPr>
            <a:spLocks noGrp="1"/>
          </p:cNvSpPr>
          <p:nvPr>
            <p:ph type="body" sz="quarter" idx="12" hasCustomPrompt="1"/>
          </p:nvPr>
        </p:nvSpPr>
        <p:spPr>
          <a:xfrm>
            <a:off x="4623524" y="4401384"/>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3">
                    <a:lumMod val="75000"/>
                  </a:schemeClr>
                </a:solidFill>
                <a:latin typeface="+mj-lt"/>
              </a:defRPr>
            </a:lvl1pPr>
          </a:lstStyle>
          <a:p>
            <a:pPr lvl="0"/>
            <a:r>
              <a:rPr lang="en-US" dirty="0"/>
              <a:t>4</a:t>
            </a:r>
          </a:p>
        </p:txBody>
      </p:sp>
      <p:sp>
        <p:nvSpPr>
          <p:cNvPr id="19" name="Text Placeholder 15">
            <a:extLst>
              <a:ext uri="{FF2B5EF4-FFF2-40B4-BE49-F238E27FC236}">
                <a16:creationId xmlns:a16="http://schemas.microsoft.com/office/drawing/2014/main" id="{DF76B708-BE75-3C45-BF04-AF0DB003A114}"/>
              </a:ext>
            </a:extLst>
          </p:cNvPr>
          <p:cNvSpPr>
            <a:spLocks noGrp="1"/>
          </p:cNvSpPr>
          <p:nvPr>
            <p:ph type="body" sz="quarter" idx="13" hasCustomPrompt="1"/>
          </p:nvPr>
        </p:nvSpPr>
        <p:spPr>
          <a:xfrm>
            <a:off x="4623524" y="2764368"/>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4"/>
                </a:solidFill>
                <a:latin typeface="+mj-lt"/>
              </a:defRPr>
            </a:lvl1pPr>
          </a:lstStyle>
          <a:p>
            <a:pPr lvl="0"/>
            <a:r>
              <a:rPr lang="en-US" dirty="0"/>
              <a:t>3</a:t>
            </a:r>
          </a:p>
        </p:txBody>
      </p:sp>
      <p:sp>
        <p:nvSpPr>
          <p:cNvPr id="17" name="Text Placeholder 15">
            <a:extLst>
              <a:ext uri="{FF2B5EF4-FFF2-40B4-BE49-F238E27FC236}">
                <a16:creationId xmlns:a16="http://schemas.microsoft.com/office/drawing/2014/main" id="{9D78F1B2-3091-4643-816A-0893D4A88B80}"/>
              </a:ext>
            </a:extLst>
          </p:cNvPr>
          <p:cNvSpPr>
            <a:spLocks noGrp="1"/>
          </p:cNvSpPr>
          <p:nvPr>
            <p:ph type="body" sz="quarter" idx="11" hasCustomPrompt="1"/>
          </p:nvPr>
        </p:nvSpPr>
        <p:spPr>
          <a:xfrm>
            <a:off x="687389" y="4401384"/>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5"/>
                </a:solidFill>
                <a:latin typeface="+mj-lt"/>
              </a:defRPr>
            </a:lvl1pPr>
          </a:lstStyle>
          <a:p>
            <a:pPr lvl="0"/>
            <a:r>
              <a:rPr lang="en-US" dirty="0"/>
              <a:t>2</a:t>
            </a:r>
          </a:p>
        </p:txBody>
      </p:sp>
      <p:sp>
        <p:nvSpPr>
          <p:cNvPr id="16" name="Text Placeholder 15">
            <a:extLst>
              <a:ext uri="{FF2B5EF4-FFF2-40B4-BE49-F238E27FC236}">
                <a16:creationId xmlns:a16="http://schemas.microsoft.com/office/drawing/2014/main" id="{2F254852-770F-6344-8AE9-ECCE8723A7A2}"/>
              </a:ext>
            </a:extLst>
          </p:cNvPr>
          <p:cNvSpPr>
            <a:spLocks noGrp="1"/>
          </p:cNvSpPr>
          <p:nvPr>
            <p:ph type="body" sz="quarter" idx="10" hasCustomPrompt="1"/>
          </p:nvPr>
        </p:nvSpPr>
        <p:spPr>
          <a:xfrm>
            <a:off x="687389" y="2764368"/>
            <a:ext cx="681211" cy="906333"/>
          </a:xfrm>
          <a:prstGeom prst="ellipse">
            <a:avLst/>
          </a:prstGeom>
          <a:solidFill>
            <a:schemeClr val="bg1"/>
          </a:solidFill>
          <a:effectLst>
            <a:outerShdw blurRad="635000" sx="102000" sy="102000" algn="ctr" rotWithShape="0">
              <a:schemeClr val="accent2">
                <a:alpha val="20000"/>
              </a:schemeClr>
            </a:outerShdw>
          </a:effectLst>
        </p:spPr>
        <p:txBody>
          <a:bodyPr anchor="ctr"/>
          <a:lstStyle>
            <a:lvl1pPr marL="0" indent="0" algn="ctr">
              <a:buNone/>
              <a:defRPr sz="2400" b="0">
                <a:solidFill>
                  <a:schemeClr val="accent2"/>
                </a:solidFill>
                <a:latin typeface="+mj-lt"/>
              </a:defRPr>
            </a:lvl1pPr>
          </a:lstStyle>
          <a:p>
            <a:pPr lvl="0"/>
            <a:r>
              <a:rPr lang="en-US" dirty="0"/>
              <a:t>1</a:t>
            </a:r>
          </a:p>
        </p:txBody>
      </p:sp>
      <p:sp>
        <p:nvSpPr>
          <p:cNvPr id="2" name="Title 1"/>
          <p:cNvSpPr>
            <a:spLocks noGrp="1"/>
          </p:cNvSpPr>
          <p:nvPr>
            <p:ph type="title"/>
          </p:nvPr>
        </p:nvSpPr>
        <p:spPr>
          <a:xfrm>
            <a:off x="628651" y="172186"/>
            <a:ext cx="3995601" cy="1325563"/>
          </a:xfrm>
          <a:prstGeom prst="rect">
            <a:avLst/>
          </a:prstGeom>
        </p:spPr>
        <p:txBody>
          <a:bodyPr anchor="b"/>
          <a:lstStyle>
            <a:lvl1pPr marL="0" indent="0">
              <a:buFont typeface="Arial" panose="020B0604020202020204" pitchFamily="34" charset="0"/>
              <a:buNone/>
              <a:defRPr sz="2800">
                <a:solidFill>
                  <a:schemeClr val="tx2"/>
                </a:solidFill>
              </a:defRPr>
            </a:lvl1pPr>
          </a:lstStyle>
          <a:p>
            <a:r>
              <a:rPr lang="en-US" dirty="0"/>
              <a:t>Click to edit</a:t>
            </a:r>
          </a:p>
        </p:txBody>
      </p:sp>
      <p:sp>
        <p:nvSpPr>
          <p:cNvPr id="26" name="Text Placeholder 20">
            <a:extLst>
              <a:ext uri="{FF2B5EF4-FFF2-40B4-BE49-F238E27FC236}">
                <a16:creationId xmlns:a16="http://schemas.microsoft.com/office/drawing/2014/main" id="{2EAFF01E-D116-2D4B-A138-423B93DEDC67}"/>
              </a:ext>
            </a:extLst>
          </p:cNvPr>
          <p:cNvSpPr>
            <a:spLocks noGrp="1"/>
          </p:cNvSpPr>
          <p:nvPr>
            <p:ph type="body" sz="quarter" idx="14" hasCustomPrompt="1"/>
          </p:nvPr>
        </p:nvSpPr>
        <p:spPr>
          <a:xfrm>
            <a:off x="1490332" y="2720965"/>
            <a:ext cx="2074862" cy="457200"/>
          </a:xfrm>
          <a:prstGeom prst="rect">
            <a:avLst/>
          </a:prstGeom>
        </p:spPr>
        <p:txBody>
          <a:bodyPr/>
          <a:lstStyle>
            <a:lvl1pPr marL="0" indent="0">
              <a:buNone/>
              <a:defRPr sz="1800">
                <a:solidFill>
                  <a:schemeClr val="accent2"/>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27" name="Content Placeholder 2">
            <a:extLst>
              <a:ext uri="{FF2B5EF4-FFF2-40B4-BE49-F238E27FC236}">
                <a16:creationId xmlns:a16="http://schemas.microsoft.com/office/drawing/2014/main" id="{74CD3268-A7B5-E244-A701-4860259553BC}"/>
              </a:ext>
            </a:extLst>
          </p:cNvPr>
          <p:cNvSpPr>
            <a:spLocks noGrp="1"/>
          </p:cNvSpPr>
          <p:nvPr>
            <p:ph idx="1" hasCustomPrompt="1"/>
          </p:nvPr>
        </p:nvSpPr>
        <p:spPr>
          <a:xfrm>
            <a:off x="1490333" y="3062730"/>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31" name="Text Placeholder 20">
            <a:extLst>
              <a:ext uri="{FF2B5EF4-FFF2-40B4-BE49-F238E27FC236}">
                <a16:creationId xmlns:a16="http://schemas.microsoft.com/office/drawing/2014/main" id="{31C27DBD-1E7D-2344-8DD9-C6891D3EF738}"/>
              </a:ext>
            </a:extLst>
          </p:cNvPr>
          <p:cNvSpPr>
            <a:spLocks noGrp="1"/>
          </p:cNvSpPr>
          <p:nvPr>
            <p:ph type="body" sz="quarter" idx="15" hasCustomPrompt="1"/>
          </p:nvPr>
        </p:nvSpPr>
        <p:spPr>
          <a:xfrm>
            <a:off x="1490332" y="4385380"/>
            <a:ext cx="2074862" cy="457200"/>
          </a:xfrm>
          <a:prstGeom prst="rect">
            <a:avLst/>
          </a:prstGeom>
        </p:spPr>
        <p:txBody>
          <a:bodyPr/>
          <a:lstStyle>
            <a:lvl1pPr marL="0" indent="0">
              <a:buNone/>
              <a:defRPr sz="1800">
                <a:solidFill>
                  <a:schemeClr val="accent5"/>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32" name="Text Placeholder 20">
            <a:extLst>
              <a:ext uri="{FF2B5EF4-FFF2-40B4-BE49-F238E27FC236}">
                <a16:creationId xmlns:a16="http://schemas.microsoft.com/office/drawing/2014/main" id="{8AF68C56-88D4-E24A-8A3F-0E8AE21A09D5}"/>
              </a:ext>
            </a:extLst>
          </p:cNvPr>
          <p:cNvSpPr>
            <a:spLocks noGrp="1"/>
          </p:cNvSpPr>
          <p:nvPr>
            <p:ph type="body" sz="quarter" idx="16" hasCustomPrompt="1"/>
          </p:nvPr>
        </p:nvSpPr>
        <p:spPr>
          <a:xfrm>
            <a:off x="5430471" y="2720965"/>
            <a:ext cx="2074862" cy="457200"/>
          </a:xfrm>
          <a:prstGeom prst="rect">
            <a:avLst/>
          </a:prstGeom>
        </p:spPr>
        <p:txBody>
          <a:bodyPr/>
          <a:lstStyle>
            <a:lvl1pPr marL="0" indent="0">
              <a:buNone/>
              <a:defRPr sz="1800">
                <a:solidFill>
                  <a:schemeClr val="accent4"/>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33" name="Text Placeholder 20">
            <a:extLst>
              <a:ext uri="{FF2B5EF4-FFF2-40B4-BE49-F238E27FC236}">
                <a16:creationId xmlns:a16="http://schemas.microsoft.com/office/drawing/2014/main" id="{1AE22CA3-A90A-E547-BFD8-1DF5B7E089C7}"/>
              </a:ext>
            </a:extLst>
          </p:cNvPr>
          <p:cNvSpPr>
            <a:spLocks noGrp="1"/>
          </p:cNvSpPr>
          <p:nvPr>
            <p:ph type="body" sz="quarter" idx="17" hasCustomPrompt="1"/>
          </p:nvPr>
        </p:nvSpPr>
        <p:spPr>
          <a:xfrm>
            <a:off x="5430471" y="4385380"/>
            <a:ext cx="2074862" cy="457200"/>
          </a:xfrm>
          <a:prstGeom prst="rect">
            <a:avLst/>
          </a:prstGeom>
        </p:spPr>
        <p:txBody>
          <a:bodyPr/>
          <a:lstStyle>
            <a:lvl1pPr marL="0" indent="0">
              <a:buNone/>
              <a:defRPr sz="1800">
                <a:solidFill>
                  <a:schemeClr val="accent3">
                    <a:lumMod val="75000"/>
                  </a:schemeClr>
                </a:solidFill>
                <a:latin typeface="+mj-lt"/>
              </a:defRPr>
            </a:lvl1pPr>
            <a:lvl2pPr marL="342892" indent="0">
              <a:buNone/>
              <a:defRPr sz="1800">
                <a:solidFill>
                  <a:schemeClr val="accent2"/>
                </a:solidFill>
                <a:latin typeface="+mj-lt"/>
              </a:defRPr>
            </a:lvl2pPr>
            <a:lvl3pPr marL="685783" indent="0">
              <a:buNone/>
              <a:defRPr sz="1800">
                <a:solidFill>
                  <a:schemeClr val="accent2"/>
                </a:solidFill>
                <a:latin typeface="+mj-lt"/>
              </a:defRPr>
            </a:lvl3pPr>
            <a:lvl4pPr marL="1028675" indent="0">
              <a:buNone/>
              <a:defRPr sz="1800">
                <a:solidFill>
                  <a:schemeClr val="accent2"/>
                </a:solidFill>
                <a:latin typeface="+mj-lt"/>
              </a:defRPr>
            </a:lvl4pPr>
            <a:lvl5pPr marL="1371566" indent="0">
              <a:buNone/>
              <a:defRPr sz="1800">
                <a:solidFill>
                  <a:schemeClr val="accent2"/>
                </a:solidFill>
                <a:latin typeface="+mj-lt"/>
              </a:defRPr>
            </a:lvl5pPr>
          </a:lstStyle>
          <a:p>
            <a:pPr lvl="0"/>
            <a:r>
              <a:rPr lang="en-US" dirty="0"/>
              <a:t>Section Here</a:t>
            </a:r>
          </a:p>
        </p:txBody>
      </p:sp>
      <p:sp>
        <p:nvSpPr>
          <p:cNvPr id="34" name="Content Placeholder 2">
            <a:extLst>
              <a:ext uri="{FF2B5EF4-FFF2-40B4-BE49-F238E27FC236}">
                <a16:creationId xmlns:a16="http://schemas.microsoft.com/office/drawing/2014/main" id="{0ACD5FB6-0334-E644-8B0F-F06177E29183}"/>
              </a:ext>
            </a:extLst>
          </p:cNvPr>
          <p:cNvSpPr>
            <a:spLocks noGrp="1"/>
          </p:cNvSpPr>
          <p:nvPr>
            <p:ph idx="18" hasCustomPrompt="1"/>
          </p:nvPr>
        </p:nvSpPr>
        <p:spPr>
          <a:xfrm>
            <a:off x="5430472" y="3062730"/>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35" name="Content Placeholder 2">
            <a:extLst>
              <a:ext uri="{FF2B5EF4-FFF2-40B4-BE49-F238E27FC236}">
                <a16:creationId xmlns:a16="http://schemas.microsoft.com/office/drawing/2014/main" id="{7CCF06C2-7BB4-E44C-B0F8-9C884252655C}"/>
              </a:ext>
            </a:extLst>
          </p:cNvPr>
          <p:cNvSpPr>
            <a:spLocks noGrp="1"/>
          </p:cNvSpPr>
          <p:nvPr>
            <p:ph idx="19" hasCustomPrompt="1"/>
          </p:nvPr>
        </p:nvSpPr>
        <p:spPr>
          <a:xfrm>
            <a:off x="1490333" y="4720295"/>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36" name="Content Placeholder 2">
            <a:extLst>
              <a:ext uri="{FF2B5EF4-FFF2-40B4-BE49-F238E27FC236}">
                <a16:creationId xmlns:a16="http://schemas.microsoft.com/office/drawing/2014/main" id="{B3BE367E-1AA9-F847-9966-A8E4FCCA2931}"/>
              </a:ext>
            </a:extLst>
          </p:cNvPr>
          <p:cNvSpPr>
            <a:spLocks noGrp="1"/>
          </p:cNvSpPr>
          <p:nvPr>
            <p:ph idx="20" hasCustomPrompt="1"/>
          </p:nvPr>
        </p:nvSpPr>
        <p:spPr>
          <a:xfrm>
            <a:off x="5430472" y="4720295"/>
            <a:ext cx="2074862" cy="766671"/>
          </a:xfrm>
          <a:prstGeom prst="rect">
            <a:avLst/>
          </a:prstGeom>
        </p:spPr>
        <p:txBody>
          <a:bodyPr>
            <a:noAutofit/>
          </a:bodyPr>
          <a:lstStyle>
            <a:lvl1pPr marL="0" indent="0">
              <a:lnSpc>
                <a:spcPct val="120000"/>
              </a:lnSpc>
              <a:buNone/>
              <a:defRPr sz="1200">
                <a:solidFill>
                  <a:schemeClr val="tx2"/>
                </a:solidFill>
              </a:defRPr>
            </a:lvl1pPr>
            <a:lvl2pPr marL="342892" indent="0">
              <a:lnSpc>
                <a:spcPct val="120000"/>
              </a:lnSpc>
              <a:buNone/>
              <a:defRPr sz="1200">
                <a:solidFill>
                  <a:schemeClr val="tx2"/>
                </a:solidFill>
              </a:defRPr>
            </a:lvl2pPr>
            <a:lvl3pPr marL="685783" indent="0">
              <a:lnSpc>
                <a:spcPct val="120000"/>
              </a:lnSpc>
              <a:buNone/>
              <a:defRPr sz="1200">
                <a:solidFill>
                  <a:schemeClr val="tx2"/>
                </a:solidFill>
              </a:defRPr>
            </a:lvl3pPr>
            <a:lvl4pPr marL="1028675" indent="0">
              <a:lnSpc>
                <a:spcPct val="120000"/>
              </a:lnSpc>
              <a:buNone/>
              <a:defRPr sz="1200">
                <a:solidFill>
                  <a:schemeClr val="tx2"/>
                </a:solidFill>
              </a:defRPr>
            </a:lvl4pPr>
            <a:lvl5pPr marL="1371566" indent="0">
              <a:lnSpc>
                <a:spcPct val="120000"/>
              </a:lnSpc>
              <a:buNone/>
              <a:defRPr sz="1200">
                <a:solidFill>
                  <a:schemeClr val="tx2"/>
                </a:solidFill>
              </a:defRPr>
            </a:lvl5pPr>
          </a:lstStyle>
          <a:p>
            <a:pPr lvl="0"/>
            <a:r>
              <a:rPr lang="en-US" dirty="0"/>
              <a:t>Section description here</a:t>
            </a:r>
          </a:p>
        </p:txBody>
      </p:sp>
      <p:sp>
        <p:nvSpPr>
          <p:cNvPr id="24" name="Slide Number Placeholder 4">
            <a:extLst>
              <a:ext uri="{FF2B5EF4-FFF2-40B4-BE49-F238E27FC236}">
                <a16:creationId xmlns:a16="http://schemas.microsoft.com/office/drawing/2014/main" id="{BE04436D-AB7E-734D-B7B1-BAEA1C7A756B}"/>
              </a:ext>
            </a:extLst>
          </p:cNvPr>
          <p:cNvSpPr>
            <a:spLocks noGrp="1"/>
          </p:cNvSpPr>
          <p:nvPr>
            <p:ph type="sldNum" sz="quarter" idx="4"/>
          </p:nvPr>
        </p:nvSpPr>
        <p:spPr>
          <a:xfrm>
            <a:off x="8022867" y="6011676"/>
            <a:ext cx="492484" cy="366183"/>
          </a:xfrm>
          <a:prstGeom prst="rect">
            <a:avLst/>
          </a:prstGeom>
        </p:spPr>
        <p:txBody>
          <a:bodyPr vert="horz" lIns="91440" tIns="45720" rIns="91440" bIns="45720" rtlCol="0" anchor="ctr"/>
          <a:lstStyle>
            <a:lvl1pPr algn="r">
              <a:defRPr sz="800" b="0">
                <a:solidFill>
                  <a:schemeClr val="tx1">
                    <a:tint val="75000"/>
                  </a:schemeClr>
                </a:solidFill>
                <a:latin typeface="+mn-lt"/>
              </a:defRPr>
            </a:lvl1pPr>
          </a:lstStyle>
          <a:p>
            <a:pPr defTabSz="685800"/>
            <a:fld id="{D60983F0-243D-CF42-9100-E15EC5C8060D}" type="slidenum">
              <a:rPr lang="en-US" smtClean="0">
                <a:solidFill>
                  <a:prstClr val="black">
                    <a:tint val="75000"/>
                  </a:prstClr>
                </a:solidFill>
              </a:rPr>
              <a:pPr defTabSz="685800"/>
              <a:t>‹#›</a:t>
            </a:fld>
            <a:endParaRPr lang="en-US" dirty="0">
              <a:solidFill>
                <a:prstClr val="black">
                  <a:tint val="75000"/>
                </a:prstClr>
              </a:solidFill>
            </a:endParaRPr>
          </a:p>
        </p:txBody>
      </p:sp>
      <p:cxnSp>
        <p:nvCxnSpPr>
          <p:cNvPr id="28" name="Straight Connector 27">
            <a:extLst>
              <a:ext uri="{FF2B5EF4-FFF2-40B4-BE49-F238E27FC236}">
                <a16:creationId xmlns:a16="http://schemas.microsoft.com/office/drawing/2014/main" id="{B40FE2ED-D8E1-8E4A-9380-F383164F4992}"/>
              </a:ext>
            </a:extLst>
          </p:cNvPr>
          <p:cNvCxnSpPr/>
          <p:nvPr userDrawn="1"/>
        </p:nvCxnSpPr>
        <p:spPr>
          <a:xfrm flipV="1">
            <a:off x="8205746" y="6011676"/>
            <a:ext cx="0" cy="366183"/>
          </a:xfrm>
          <a:prstGeom prst="line">
            <a:avLst/>
          </a:prstGeom>
          <a:ln w="127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574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52"/>
        <p:cNvGrpSpPr/>
        <p:nvPr/>
      </p:nvGrpSpPr>
      <p:grpSpPr>
        <a:xfrm>
          <a:off x="0" y="0"/>
          <a:ext cx="0" cy="0"/>
          <a:chOff x="0" y="0"/>
          <a:chExt cx="0" cy="0"/>
        </a:xfrm>
      </p:grpSpPr>
      <p:sp>
        <p:nvSpPr>
          <p:cNvPr id="58" name="Google Shape;58;p3"/>
          <p:cNvSpPr txBox="1">
            <a:spLocks noGrp="1"/>
          </p:cNvSpPr>
          <p:nvPr>
            <p:ph type="title"/>
          </p:nvPr>
        </p:nvSpPr>
        <p:spPr>
          <a:xfrm>
            <a:off x="3902100" y="2111069"/>
            <a:ext cx="3495600" cy="22176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chemeClr val="accent1"/>
              </a:buClr>
              <a:buSzPts val="3000"/>
              <a:buNone/>
              <a:defRPr sz="60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endParaRPr/>
          </a:p>
        </p:txBody>
      </p:sp>
      <p:sp>
        <p:nvSpPr>
          <p:cNvPr id="59" name="Google Shape;59;p3"/>
          <p:cNvSpPr txBox="1">
            <a:spLocks noGrp="1"/>
          </p:cNvSpPr>
          <p:nvPr>
            <p:ph type="title" idx="2" hasCustomPrompt="1"/>
          </p:nvPr>
        </p:nvSpPr>
        <p:spPr>
          <a:xfrm>
            <a:off x="1746300" y="2320200"/>
            <a:ext cx="2155800" cy="22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800"/>
              <a:buNone/>
              <a:defRPr sz="12800"/>
            </a:lvl1pPr>
            <a:lvl2pPr lvl="1" algn="ctr" rtl="0">
              <a:spcBef>
                <a:spcPts val="0"/>
              </a:spcBef>
              <a:spcAft>
                <a:spcPts val="0"/>
              </a:spcAft>
              <a:buSzPts val="10800"/>
              <a:buNone/>
              <a:defRPr sz="10800"/>
            </a:lvl2pPr>
            <a:lvl3pPr lvl="2" algn="ctr" rtl="0">
              <a:spcBef>
                <a:spcPts val="0"/>
              </a:spcBef>
              <a:spcAft>
                <a:spcPts val="0"/>
              </a:spcAft>
              <a:buSzPts val="10800"/>
              <a:buNone/>
              <a:defRPr sz="10800"/>
            </a:lvl3pPr>
            <a:lvl4pPr lvl="3" algn="ctr" rtl="0">
              <a:spcBef>
                <a:spcPts val="0"/>
              </a:spcBef>
              <a:spcAft>
                <a:spcPts val="0"/>
              </a:spcAft>
              <a:buSzPts val="10800"/>
              <a:buNone/>
              <a:defRPr sz="10800"/>
            </a:lvl4pPr>
            <a:lvl5pPr lvl="4" algn="ctr" rtl="0">
              <a:spcBef>
                <a:spcPts val="0"/>
              </a:spcBef>
              <a:spcAft>
                <a:spcPts val="0"/>
              </a:spcAft>
              <a:buSzPts val="10800"/>
              <a:buNone/>
              <a:defRPr sz="10800"/>
            </a:lvl5pPr>
            <a:lvl6pPr lvl="5" algn="ctr" rtl="0">
              <a:spcBef>
                <a:spcPts val="0"/>
              </a:spcBef>
              <a:spcAft>
                <a:spcPts val="0"/>
              </a:spcAft>
              <a:buSzPts val="10800"/>
              <a:buNone/>
              <a:defRPr sz="10800"/>
            </a:lvl6pPr>
            <a:lvl7pPr lvl="6" algn="ctr" rtl="0">
              <a:spcBef>
                <a:spcPts val="0"/>
              </a:spcBef>
              <a:spcAft>
                <a:spcPts val="0"/>
              </a:spcAft>
              <a:buSzPts val="10800"/>
              <a:buNone/>
              <a:defRPr sz="10800"/>
            </a:lvl7pPr>
            <a:lvl8pPr lvl="7" algn="ctr" rtl="0">
              <a:spcBef>
                <a:spcPts val="0"/>
              </a:spcBef>
              <a:spcAft>
                <a:spcPts val="0"/>
              </a:spcAft>
              <a:buSzPts val="10800"/>
              <a:buNone/>
              <a:defRPr sz="10800"/>
            </a:lvl8pPr>
            <a:lvl9pPr lvl="8" algn="ctr" rtl="0">
              <a:spcBef>
                <a:spcPts val="0"/>
              </a:spcBef>
              <a:spcAft>
                <a:spcPts val="0"/>
              </a:spcAft>
              <a:buSzPts val="10800"/>
              <a:buNone/>
              <a:defRPr sz="10800"/>
            </a:lvl9pPr>
          </a:lstStyle>
          <a:p>
            <a:r>
              <a:t>xx%</a:t>
            </a:r>
          </a:p>
        </p:txBody>
      </p:sp>
      <p:sp>
        <p:nvSpPr>
          <p:cNvPr id="60" name="Google Shape;60;p3"/>
          <p:cNvSpPr txBox="1">
            <a:spLocks noGrp="1"/>
          </p:cNvSpPr>
          <p:nvPr>
            <p:ph type="subTitle" idx="1"/>
          </p:nvPr>
        </p:nvSpPr>
        <p:spPr>
          <a:xfrm>
            <a:off x="3902100" y="4110131"/>
            <a:ext cx="2744400" cy="6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5594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cs typeface="Times New Roman" panose="02020603050405020304"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509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gi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9" descr="Arm Daneshkah ba Matn3.gif"/>
          <p:cNvPicPr>
            <a:picLocks noChangeAspect="1"/>
          </p:cNvPicPr>
          <p:nvPr/>
        </p:nvPicPr>
        <p:blipFill>
          <a:blip r:embed="rId13" cstate="print">
            <a:duotone>
              <a:prstClr val="black"/>
              <a:schemeClr val="accent6">
                <a:lumMod val="40000"/>
                <a:lumOff val="60000"/>
                <a:tint val="45000"/>
                <a:satMod val="400000"/>
              </a:schemeClr>
            </a:duotone>
            <a:lum bright="10000"/>
          </a:blip>
          <a:stretch>
            <a:fillRect/>
          </a:stretch>
        </p:blipFill>
        <p:spPr>
          <a:xfrm>
            <a:off x="1905000" y="762000"/>
            <a:ext cx="5183305" cy="5410200"/>
          </a:xfrm>
          <a:prstGeom prst="rect">
            <a:avLst/>
          </a:prstGeom>
        </p:spPr>
      </p:pic>
      <p:sp>
        <p:nvSpPr>
          <p:cNvPr id="1027"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573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2590800" y="6356350"/>
            <a:ext cx="2438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endParaRPr lang="en-US"/>
          </a:p>
        </p:txBody>
      </p:sp>
      <p:sp>
        <p:nvSpPr>
          <p:cNvPr id="6" name="Slide Number Placeholder 5"/>
          <p:cNvSpPr>
            <a:spLocks noGrp="1"/>
          </p:cNvSpPr>
          <p:nvPr>
            <p:ph type="sldNum" sz="quarter" idx="4"/>
          </p:nvPr>
        </p:nvSpPr>
        <p:spPr>
          <a:xfrm>
            <a:off x="5334000" y="6356350"/>
            <a:ext cx="1676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6F15528-21DE-4FAA-801E-634DDDAF4B2B}" type="slidenum">
              <a:rPr lang="en-US" smtClean="0"/>
              <a:pPr/>
              <a:t>‹#›</a:t>
            </a:fld>
            <a:endParaRPr lang="en-US"/>
          </a:p>
        </p:txBody>
      </p:sp>
      <p:pic>
        <p:nvPicPr>
          <p:cNvPr id="1032"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4200" y="5938838"/>
            <a:ext cx="787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092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1" eaLnBrk="1" fontAlgn="base" hangingPunct="1">
        <a:spcBef>
          <a:spcPct val="0"/>
        </a:spcBef>
        <a:spcAft>
          <a:spcPct val="0"/>
        </a:spcAft>
        <a:defRPr sz="3200" kern="1200">
          <a:solidFill>
            <a:schemeClr val="tx1"/>
          </a:solidFill>
          <a:latin typeface="+mj-lt"/>
          <a:ea typeface="+mj-ea"/>
          <a:cs typeface="B Narm" pitchFamily="2" charset="-78"/>
        </a:defRPr>
      </a:lvl1pPr>
      <a:lvl2pPr algn="ctr" rtl="1" eaLnBrk="1" fontAlgn="base" hangingPunct="1">
        <a:spcBef>
          <a:spcPct val="0"/>
        </a:spcBef>
        <a:spcAft>
          <a:spcPct val="0"/>
        </a:spcAft>
        <a:defRPr sz="3200">
          <a:solidFill>
            <a:schemeClr val="tx1"/>
          </a:solidFill>
          <a:latin typeface="Calibri" pitchFamily="34" charset="0"/>
          <a:cs typeface="B Narm" pitchFamily="2" charset="-78"/>
        </a:defRPr>
      </a:lvl2pPr>
      <a:lvl3pPr algn="ctr" rtl="1" eaLnBrk="1" fontAlgn="base" hangingPunct="1">
        <a:spcBef>
          <a:spcPct val="0"/>
        </a:spcBef>
        <a:spcAft>
          <a:spcPct val="0"/>
        </a:spcAft>
        <a:defRPr sz="3200">
          <a:solidFill>
            <a:schemeClr val="tx1"/>
          </a:solidFill>
          <a:latin typeface="Calibri" pitchFamily="34" charset="0"/>
          <a:cs typeface="B Narm" pitchFamily="2" charset="-78"/>
        </a:defRPr>
      </a:lvl3pPr>
      <a:lvl4pPr algn="ctr" rtl="1" eaLnBrk="1" fontAlgn="base" hangingPunct="1">
        <a:spcBef>
          <a:spcPct val="0"/>
        </a:spcBef>
        <a:spcAft>
          <a:spcPct val="0"/>
        </a:spcAft>
        <a:defRPr sz="3200">
          <a:solidFill>
            <a:schemeClr val="tx1"/>
          </a:solidFill>
          <a:latin typeface="Calibri" pitchFamily="34" charset="0"/>
          <a:cs typeface="B Narm" pitchFamily="2" charset="-78"/>
        </a:defRPr>
      </a:lvl4pPr>
      <a:lvl5pPr algn="ctr" rtl="1" eaLnBrk="1" fontAlgn="base" hangingPunct="1">
        <a:spcBef>
          <a:spcPct val="0"/>
        </a:spcBef>
        <a:spcAft>
          <a:spcPct val="0"/>
        </a:spcAft>
        <a:defRPr sz="3200">
          <a:solidFill>
            <a:schemeClr val="tx1"/>
          </a:solidFill>
          <a:latin typeface="Calibri" pitchFamily="34" charset="0"/>
          <a:cs typeface="B Narm" pitchFamily="2" charset="-78"/>
        </a:defRPr>
      </a:lvl5pPr>
      <a:lvl6pPr marL="457200" algn="ctr" rtl="1" eaLnBrk="1" fontAlgn="base" hangingPunct="1">
        <a:spcBef>
          <a:spcPct val="0"/>
        </a:spcBef>
        <a:spcAft>
          <a:spcPct val="0"/>
        </a:spcAft>
        <a:defRPr sz="3200">
          <a:solidFill>
            <a:schemeClr val="tx1"/>
          </a:solidFill>
          <a:latin typeface="Calibri" pitchFamily="34" charset="0"/>
          <a:cs typeface="B Narm" pitchFamily="2" charset="-78"/>
        </a:defRPr>
      </a:lvl6pPr>
      <a:lvl7pPr marL="914400" algn="ctr" rtl="1" eaLnBrk="1" fontAlgn="base" hangingPunct="1">
        <a:spcBef>
          <a:spcPct val="0"/>
        </a:spcBef>
        <a:spcAft>
          <a:spcPct val="0"/>
        </a:spcAft>
        <a:defRPr sz="3200">
          <a:solidFill>
            <a:schemeClr val="tx1"/>
          </a:solidFill>
          <a:latin typeface="Calibri" pitchFamily="34" charset="0"/>
          <a:cs typeface="B Narm" pitchFamily="2" charset="-78"/>
        </a:defRPr>
      </a:lvl7pPr>
      <a:lvl8pPr marL="1371600" algn="ctr" rtl="1" eaLnBrk="1" fontAlgn="base" hangingPunct="1">
        <a:spcBef>
          <a:spcPct val="0"/>
        </a:spcBef>
        <a:spcAft>
          <a:spcPct val="0"/>
        </a:spcAft>
        <a:defRPr sz="3200">
          <a:solidFill>
            <a:schemeClr val="tx1"/>
          </a:solidFill>
          <a:latin typeface="Calibri" pitchFamily="34" charset="0"/>
          <a:cs typeface="B Narm" pitchFamily="2" charset="-78"/>
        </a:defRPr>
      </a:lvl8pPr>
      <a:lvl9pPr marL="1828800" algn="ctr" rtl="1" eaLnBrk="1" fontAlgn="base" hangingPunct="1">
        <a:spcBef>
          <a:spcPct val="0"/>
        </a:spcBef>
        <a:spcAft>
          <a:spcPct val="0"/>
        </a:spcAft>
        <a:defRPr sz="3200">
          <a:solidFill>
            <a:schemeClr val="tx1"/>
          </a:solidFill>
          <a:latin typeface="Calibri" pitchFamily="34" charset="0"/>
          <a:cs typeface="B Narm" pitchFamily="2" charset="-78"/>
        </a:defRPr>
      </a:lvl9pPr>
    </p:titleStyle>
    <p:bodyStyle>
      <a:lvl1pPr marL="342900" indent="-342900" algn="r" rtl="1"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5693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693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693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FE2A2-2BA1-45AB-A442-84F6E7DE3364}"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3 w 2177"/>
                <a:gd name="T1" fmla="*/ 10 h 1298"/>
                <a:gd name="T2" fmla="*/ 12 w 2177"/>
                <a:gd name="T3" fmla="*/ 9 h 1298"/>
                <a:gd name="T4" fmla="*/ 11 w 2177"/>
                <a:gd name="T5" fmla="*/ 4 h 1298"/>
                <a:gd name="T6" fmla="*/ 17 w 2177"/>
                <a:gd name="T7" fmla="*/ 3 h 1298"/>
                <a:gd name="T8" fmla="*/ 18 w 2177"/>
                <a:gd name="T9" fmla="*/ 2 h 1298"/>
                <a:gd name="T10" fmla="*/ 17 w 2177"/>
                <a:gd name="T11" fmla="*/ 1 h 1298"/>
                <a:gd name="T12" fmla="*/ 10 w 2177"/>
                <a:gd name="T13" fmla="*/ 2 h 1298"/>
                <a:gd name="T14" fmla="*/ 10 w 2177"/>
                <a:gd name="T15" fmla="*/ 1 h 1298"/>
                <a:gd name="T16" fmla="*/ 9 w 2177"/>
                <a:gd name="T17" fmla="*/ 0 h 1298"/>
                <a:gd name="T18" fmla="*/ 8 w 2177"/>
                <a:gd name="T19" fmla="*/ 1 h 1298"/>
                <a:gd name="T20" fmla="*/ 7 w 2177"/>
                <a:gd name="T21" fmla="*/ 1 h 1298"/>
                <a:gd name="T22" fmla="*/ 8 w 2177"/>
                <a:gd name="T23" fmla="*/ 3 h 1298"/>
                <a:gd name="T24" fmla="*/ 6 w 2177"/>
                <a:gd name="T25" fmla="*/ 4 h 1298"/>
                <a:gd name="T26" fmla="*/ 8 w 2177"/>
                <a:gd name="T27" fmla="*/ 4 h 1298"/>
                <a:gd name="T28" fmla="*/ 9 w 2177"/>
                <a:gd name="T29" fmla="*/ 7 h 1298"/>
                <a:gd name="T30" fmla="*/ 2 w 2177"/>
                <a:gd name="T31" fmla="*/ 4 h 1298"/>
                <a:gd name="T32" fmla="*/ 1 w 2177"/>
                <a:gd name="T33" fmla="*/ 4 h 1298"/>
                <a:gd name="T34" fmla="*/ 0 w 2177"/>
                <a:gd name="T35" fmla="*/ 5 h 1298"/>
                <a:gd name="T36" fmla="*/ 1 w 2177"/>
                <a:gd name="T37" fmla="*/ 7 h 1298"/>
                <a:gd name="T38" fmla="*/ 9 w 2177"/>
                <a:gd name="T39" fmla="*/ 11 h 1298"/>
                <a:gd name="T40" fmla="*/ 11 w 2177"/>
                <a:gd name="T41" fmla="*/ 10 h 1298"/>
                <a:gd name="T42" fmla="*/ 13 w 2177"/>
                <a:gd name="T43" fmla="*/ 11 h 1298"/>
                <a:gd name="T44" fmla="*/ 13 w 2177"/>
                <a:gd name="T45" fmla="*/ 10 h 1298"/>
                <a:gd name="T46" fmla="*/ 13 w 2177"/>
                <a:gd name="T47" fmla="*/ 1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1 w 143"/>
                <a:gd name="T5" fmla="*/ 2 h 258"/>
                <a:gd name="T6" fmla="*/ 0 w 143"/>
                <a:gd name="T7" fmla="*/ 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3" name="Freeform 13"/>
            <p:cNvSpPr>
              <a:spLocks/>
            </p:cNvSpPr>
            <p:nvPr userDrawn="1"/>
          </p:nvSpPr>
          <p:spPr bwMode="auto">
            <a:xfrm>
              <a:off x="20" y="3774"/>
              <a:ext cx="792" cy="410"/>
            </a:xfrm>
            <a:custGeom>
              <a:avLst/>
              <a:gdLst>
                <a:gd name="T0" fmla="*/ 1 w 1586"/>
                <a:gd name="T1" fmla="*/ 0 h 821"/>
                <a:gd name="T2" fmla="*/ 10 w 1586"/>
                <a:gd name="T3" fmla="*/ 4 h 821"/>
                <a:gd name="T4" fmla="*/ 11 w 1586"/>
                <a:gd name="T5" fmla="*/ 4 h 821"/>
                <a:gd name="T6" fmla="*/ 12 w 1586"/>
                <a:gd name="T7" fmla="*/ 6 h 821"/>
                <a:gd name="T8" fmla="*/ 12 w 1586"/>
                <a:gd name="T9" fmla="*/ 6 h 821"/>
                <a:gd name="T10" fmla="*/ 10 w 1586"/>
                <a:gd name="T11" fmla="*/ 6 h 821"/>
                <a:gd name="T12" fmla="*/ 8 w 1586"/>
                <a:gd name="T13" fmla="*/ 6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4" name="Freeform 14"/>
            <p:cNvSpPr>
              <a:spLocks/>
            </p:cNvSpPr>
            <p:nvPr userDrawn="1"/>
          </p:nvSpPr>
          <p:spPr bwMode="auto">
            <a:xfrm>
              <a:off x="129" y="3808"/>
              <a:ext cx="525" cy="374"/>
            </a:xfrm>
            <a:custGeom>
              <a:avLst/>
              <a:gdLst>
                <a:gd name="T0" fmla="*/ 0 w 1049"/>
                <a:gd name="T1" fmla="*/ 3 h 747"/>
                <a:gd name="T2" fmla="*/ 8 w 1049"/>
                <a:gd name="T3" fmla="*/ 6 h 747"/>
                <a:gd name="T4" fmla="*/ 8 w 1049"/>
                <a:gd name="T5" fmla="*/ 5 h 747"/>
                <a:gd name="T6" fmla="*/ 9 w 1049"/>
                <a:gd name="T7" fmla="*/ 4 h 747"/>
                <a:gd name="T8" fmla="*/ 1 w 1049"/>
                <a:gd name="T9" fmla="*/ 0 h 747"/>
                <a:gd name="T10" fmla="*/ 0 w 1049"/>
                <a:gd name="T11" fmla="*/ 1 h 747"/>
                <a:gd name="T12" fmla="*/ 0 w 1049"/>
                <a:gd name="T13" fmla="*/ 3 h 747"/>
                <a:gd name="T14" fmla="*/ 0 w 1049"/>
                <a:gd name="T15" fmla="*/ 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5" name="Freeform 15"/>
            <p:cNvSpPr>
              <a:spLocks/>
            </p:cNvSpPr>
            <p:nvPr userDrawn="1"/>
          </p:nvSpPr>
          <p:spPr bwMode="auto">
            <a:xfrm>
              <a:off x="485" y="3532"/>
              <a:ext cx="135" cy="121"/>
            </a:xfrm>
            <a:custGeom>
              <a:avLst/>
              <a:gdLst>
                <a:gd name="T0" fmla="*/ 0 w 272"/>
                <a:gd name="T1" fmla="*/ 1 h 241"/>
                <a:gd name="T2" fmla="*/ 1 w 272"/>
                <a:gd name="T3" fmla="*/ 0 h 241"/>
                <a:gd name="T4" fmla="*/ 1 w 272"/>
                <a:gd name="T5" fmla="*/ 1 h 241"/>
                <a:gd name="T6" fmla="*/ 2 w 272"/>
                <a:gd name="T7" fmla="*/ 2 h 241"/>
                <a:gd name="T8" fmla="*/ 1 w 272"/>
                <a:gd name="T9" fmla="*/ 2 h 241"/>
                <a:gd name="T10" fmla="*/ 0 w 272"/>
                <a:gd name="T11" fmla="*/ 2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6" name="Freeform 16"/>
            <p:cNvSpPr>
              <a:spLocks/>
            </p:cNvSpPr>
            <p:nvPr userDrawn="1"/>
          </p:nvSpPr>
          <p:spPr bwMode="auto">
            <a:xfrm>
              <a:off x="641" y="4163"/>
              <a:ext cx="76" cy="112"/>
            </a:xfrm>
            <a:custGeom>
              <a:avLst/>
              <a:gdLst>
                <a:gd name="T0" fmla="*/ 2 w 152"/>
                <a:gd name="T1" fmla="*/ 1 h 224"/>
                <a:gd name="T2" fmla="*/ 2 w 152"/>
                <a:gd name="T3" fmla="*/ 2 h 224"/>
                <a:gd name="T4" fmla="*/ 0 w 152"/>
                <a:gd name="T5" fmla="*/ 1 h 224"/>
                <a:gd name="T6" fmla="*/ 1 w 152"/>
                <a:gd name="T7" fmla="*/ 0 h 224"/>
                <a:gd name="T8" fmla="*/ 2 w 152"/>
                <a:gd name="T9" fmla="*/ 1 h 224"/>
                <a:gd name="T10" fmla="*/ 2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2 w 386"/>
                <a:gd name="T5" fmla="*/ 1 h 764"/>
                <a:gd name="T6" fmla="*/ 4 w 386"/>
                <a:gd name="T7" fmla="*/ 6 h 764"/>
                <a:gd name="T8" fmla="*/ 3 w 386"/>
                <a:gd name="T9" fmla="*/ 6 h 764"/>
                <a:gd name="T10" fmla="*/ 2 w 386"/>
                <a:gd name="T11" fmla="*/ 6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8" name="Freeform 18"/>
            <p:cNvSpPr>
              <a:spLocks/>
            </p:cNvSpPr>
            <p:nvPr userDrawn="1"/>
          </p:nvSpPr>
          <p:spPr bwMode="auto">
            <a:xfrm>
              <a:off x="668" y="3590"/>
              <a:ext cx="364" cy="174"/>
            </a:xfrm>
            <a:custGeom>
              <a:avLst/>
              <a:gdLst>
                <a:gd name="T0" fmla="*/ 6 w 728"/>
                <a:gd name="T1" fmla="*/ 0 h 348"/>
                <a:gd name="T2" fmla="*/ 0 w 728"/>
                <a:gd name="T3" fmla="*/ 1 h 348"/>
                <a:gd name="T4" fmla="*/ 1 w 728"/>
                <a:gd name="T5" fmla="*/ 3 h 348"/>
                <a:gd name="T6" fmla="*/ 6 w 728"/>
                <a:gd name="T7" fmla="*/ 2 h 348"/>
                <a:gd name="T8" fmla="*/ 6 w 728"/>
                <a:gd name="T9" fmla="*/ 1 h 348"/>
                <a:gd name="T10" fmla="*/ 6 w 728"/>
                <a:gd name="T11" fmla="*/ 0 h 348"/>
                <a:gd name="T12" fmla="*/ 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9" name="Freeform 19"/>
            <p:cNvSpPr>
              <a:spLocks/>
            </p:cNvSpPr>
            <p:nvPr userDrawn="1"/>
          </p:nvSpPr>
          <p:spPr bwMode="auto">
            <a:xfrm>
              <a:off x="347" y="3693"/>
              <a:ext cx="156" cy="67"/>
            </a:xfrm>
            <a:custGeom>
              <a:avLst/>
              <a:gdLst>
                <a:gd name="T0" fmla="*/ 3 w 312"/>
                <a:gd name="T1" fmla="*/ 0 h 135"/>
                <a:gd name="T2" fmla="*/ 0 w 312"/>
                <a:gd name="T3" fmla="*/ 0 h 135"/>
                <a:gd name="T4" fmla="*/ 3 w 312"/>
                <a:gd name="T5" fmla="*/ 1 h 135"/>
                <a:gd name="T6" fmla="*/ 3 w 312"/>
                <a:gd name="T7" fmla="*/ 0 h 135"/>
                <a:gd name="T8" fmla="*/ 3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2 w 313"/>
                    <a:gd name="T5" fmla="*/ 0 h 175"/>
                    <a:gd name="T6" fmla="*/ 3 w 313"/>
                    <a:gd name="T7" fmla="*/ 0 h 175"/>
                    <a:gd name="T8" fmla="*/ 3 w 313"/>
                    <a:gd name="T9" fmla="*/ 0 h 175"/>
                    <a:gd name="T10" fmla="*/ 2 w 313"/>
                    <a:gd name="T11" fmla="*/ 0 h 175"/>
                    <a:gd name="T12" fmla="*/ 1 w 313"/>
                    <a:gd name="T13" fmla="*/ 0 h 175"/>
                    <a:gd name="T14" fmla="*/ 1 w 313"/>
                    <a:gd name="T15" fmla="*/ 1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5" name="Freeform 23"/>
                <p:cNvSpPr>
                  <a:spLocks/>
                </p:cNvSpPr>
                <p:nvPr userDrawn="1"/>
              </p:nvSpPr>
              <p:spPr bwMode="auto">
                <a:xfrm>
                  <a:off x="636" y="4137"/>
                  <a:ext cx="115" cy="133"/>
                </a:xfrm>
                <a:custGeom>
                  <a:avLst/>
                  <a:gdLst>
                    <a:gd name="T0" fmla="*/ 0 w 230"/>
                    <a:gd name="T1" fmla="*/ 1 h 266"/>
                    <a:gd name="T2" fmla="*/ 2 w 230"/>
                    <a:gd name="T3" fmla="*/ 3 h 266"/>
                    <a:gd name="T4" fmla="*/ 2 w 230"/>
                    <a:gd name="T5" fmla="*/ 2 h 266"/>
                    <a:gd name="T6" fmla="*/ 2 w 230"/>
                    <a:gd name="T7" fmla="*/ 1 h 266"/>
                    <a:gd name="T8" fmla="*/ 2 w 230"/>
                    <a:gd name="T9" fmla="*/ 0 h 266"/>
                    <a:gd name="T10" fmla="*/ 2 w 230"/>
                    <a:gd name="T11" fmla="*/ 2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2 h 234"/>
                    <a:gd name="T6" fmla="*/ 0 w 87"/>
                    <a:gd name="T7" fmla="*/ 2 h 234"/>
                    <a:gd name="T8" fmla="*/ 0 w 87"/>
                    <a:gd name="T9" fmla="*/ 2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sp>
            <p:nvSpPr>
              <p:cNvPr id="1062" name="Freeform 25"/>
              <p:cNvSpPr>
                <a:spLocks/>
              </p:cNvSpPr>
              <p:nvPr userDrawn="1"/>
            </p:nvSpPr>
            <p:spPr bwMode="auto">
              <a:xfrm>
                <a:off x="76" y="3732"/>
                <a:ext cx="595" cy="250"/>
              </a:xfrm>
              <a:custGeom>
                <a:avLst/>
                <a:gdLst>
                  <a:gd name="T0" fmla="*/ 1 w 1190"/>
                  <a:gd name="T1" fmla="*/ 0 h 500"/>
                  <a:gd name="T2" fmla="*/ 10 w 1190"/>
                  <a:gd name="T3" fmla="*/ 4 h 500"/>
                  <a:gd name="T4" fmla="*/ 9 w 1190"/>
                  <a:gd name="T5" fmla="*/ 4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3" name="Freeform 26"/>
              <p:cNvSpPr>
                <a:spLocks/>
              </p:cNvSpPr>
              <p:nvPr userDrawn="1"/>
            </p:nvSpPr>
            <p:spPr bwMode="auto">
              <a:xfrm>
                <a:off x="260" y="3886"/>
                <a:ext cx="244" cy="148"/>
              </a:xfrm>
              <a:custGeom>
                <a:avLst/>
                <a:gdLst>
                  <a:gd name="T0" fmla="*/ 0 w 489"/>
                  <a:gd name="T1" fmla="*/ 1 h 296"/>
                  <a:gd name="T2" fmla="*/ 1 w 489"/>
                  <a:gd name="T3" fmla="*/ 1 h 296"/>
                  <a:gd name="T4" fmla="*/ 2 w 489"/>
                  <a:gd name="T5" fmla="*/ 2 h 296"/>
                  <a:gd name="T6" fmla="*/ 3 w 489"/>
                  <a:gd name="T7" fmla="*/ 2 h 296"/>
                  <a:gd name="T8" fmla="*/ 2 w 489"/>
                  <a:gd name="T9" fmla="*/ 2 h 296"/>
                  <a:gd name="T10" fmla="*/ 1 w 489"/>
                  <a:gd name="T11" fmla="*/ 2 h 296"/>
                  <a:gd name="T12" fmla="*/ 0 w 489"/>
                  <a:gd name="T13" fmla="*/ 1 h 296"/>
                  <a:gd name="T14" fmla="*/ 0 w 489"/>
                  <a:gd name="T15" fmla="*/ 2 h 296"/>
                  <a:gd name="T16" fmla="*/ 2 w 489"/>
                  <a:gd name="T17" fmla="*/ 3 h 296"/>
                  <a:gd name="T18" fmla="*/ 3 w 489"/>
                  <a:gd name="T19" fmla="*/ 3 h 296"/>
                  <a:gd name="T20" fmla="*/ 3 w 489"/>
                  <a:gd name="T21" fmla="*/ 2 h 296"/>
                  <a:gd name="T22" fmla="*/ 3 w 489"/>
                  <a:gd name="T23" fmla="*/ 1 h 296"/>
                  <a:gd name="T24" fmla="*/ 1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1 h 478"/>
                  <a:gd name="T6" fmla="*/ 1 w 213"/>
                  <a:gd name="T7" fmla="*/ 2 h 478"/>
                  <a:gd name="T8" fmla="*/ 2 w 213"/>
                  <a:gd name="T9" fmla="*/ 3 h 478"/>
                  <a:gd name="T10" fmla="*/ 1 w 213"/>
                  <a:gd name="T11" fmla="*/ 3 h 478"/>
                  <a:gd name="T12" fmla="*/ 1 w 213"/>
                  <a:gd name="T13" fmla="*/ 2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2 h 173"/>
                    <a:gd name="T6" fmla="*/ 1 w 150"/>
                    <a:gd name="T7" fmla="*/ 2 h 173"/>
                    <a:gd name="T8" fmla="*/ 1 w 150"/>
                    <a:gd name="T9" fmla="*/ 1 h 173"/>
                    <a:gd name="T10" fmla="*/ 2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7" name="Freeform 30"/>
                <p:cNvSpPr>
                  <a:spLocks/>
                </p:cNvSpPr>
                <p:nvPr userDrawn="1"/>
              </p:nvSpPr>
              <p:spPr bwMode="auto">
                <a:xfrm>
                  <a:off x="5" y="3728"/>
                  <a:ext cx="842" cy="440"/>
                </a:xfrm>
                <a:custGeom>
                  <a:avLst/>
                  <a:gdLst>
                    <a:gd name="T0" fmla="*/ 2 w 1684"/>
                    <a:gd name="T1" fmla="*/ 0 h 880"/>
                    <a:gd name="T2" fmla="*/ 1 w 1684"/>
                    <a:gd name="T3" fmla="*/ 1 h 880"/>
                    <a:gd name="T4" fmla="*/ 0 w 1684"/>
                    <a:gd name="T5" fmla="*/ 2 h 880"/>
                    <a:gd name="T6" fmla="*/ 1 w 1684"/>
                    <a:gd name="T7" fmla="*/ 3 h 880"/>
                    <a:gd name="T8" fmla="*/ 10 w 1684"/>
                    <a:gd name="T9" fmla="*/ 7 h 880"/>
                    <a:gd name="T10" fmla="*/ 12 w 1684"/>
                    <a:gd name="T11" fmla="*/ 7 h 880"/>
                    <a:gd name="T12" fmla="*/ 13 w 1684"/>
                    <a:gd name="T13" fmla="*/ 7 h 880"/>
                    <a:gd name="T14" fmla="*/ 14 w 1684"/>
                    <a:gd name="T15" fmla="*/ 7 h 880"/>
                    <a:gd name="T16" fmla="*/ 12 w 1684"/>
                    <a:gd name="T17" fmla="*/ 6 h 880"/>
                    <a:gd name="T18" fmla="*/ 12 w 1684"/>
                    <a:gd name="T19" fmla="*/ 4 h 880"/>
                    <a:gd name="T20" fmla="*/ 11 w 1684"/>
                    <a:gd name="T21" fmla="*/ 5 h 880"/>
                    <a:gd name="T22" fmla="*/ 12 w 1684"/>
                    <a:gd name="T23" fmla="*/ 6 h 880"/>
                    <a:gd name="T24" fmla="*/ 13 w 1684"/>
                    <a:gd name="T25" fmla="*/ 7 h 880"/>
                    <a:gd name="T26" fmla="*/ 12 w 1684"/>
                    <a:gd name="T27" fmla="*/ 7 h 880"/>
                    <a:gd name="T28" fmla="*/ 10 w 1684"/>
                    <a:gd name="T29" fmla="*/ 7 h 880"/>
                    <a:gd name="T30" fmla="*/ 10 w 1684"/>
                    <a:gd name="T31" fmla="*/ 6 h 880"/>
                    <a:gd name="T32" fmla="*/ 11 w 1684"/>
                    <a:gd name="T33" fmla="*/ 5 h 880"/>
                    <a:gd name="T34" fmla="*/ 10 w 1684"/>
                    <a:gd name="T35" fmla="*/ 5 h 880"/>
                    <a:gd name="T36" fmla="*/ 10 w 1684"/>
                    <a:gd name="T37" fmla="*/ 6 h 880"/>
                    <a:gd name="T38" fmla="*/ 9 w 1684"/>
                    <a:gd name="T39" fmla="*/ 7 h 880"/>
                    <a:gd name="T40" fmla="*/ 1 w 1684"/>
                    <a:gd name="T41" fmla="*/ 3 h 880"/>
                    <a:gd name="T42" fmla="*/ 1 w 1684"/>
                    <a:gd name="T43" fmla="*/ 2 h 880"/>
                    <a:gd name="T44" fmla="*/ 1 w 1684"/>
                    <a:gd name="T45" fmla="*/ 1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1 h 335"/>
                    <a:gd name="T6" fmla="*/ 1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9" name="Freeform 32"/>
                <p:cNvSpPr>
                  <a:spLocks/>
                </p:cNvSpPr>
                <p:nvPr userDrawn="1"/>
              </p:nvSpPr>
              <p:spPr bwMode="auto">
                <a:xfrm>
                  <a:off x="449" y="3490"/>
                  <a:ext cx="322" cy="594"/>
                </a:xfrm>
                <a:custGeom>
                  <a:avLst/>
                  <a:gdLst>
                    <a:gd name="T0" fmla="*/ 2 w 642"/>
                    <a:gd name="T1" fmla="*/ 7 h 1188"/>
                    <a:gd name="T2" fmla="*/ 0 w 642"/>
                    <a:gd name="T3" fmla="*/ 1 h 1188"/>
                    <a:gd name="T4" fmla="*/ 1 w 642"/>
                    <a:gd name="T5" fmla="*/ 1 h 1188"/>
                    <a:gd name="T6" fmla="*/ 3 w 642"/>
                    <a:gd name="T7" fmla="*/ 0 h 1188"/>
                    <a:gd name="T8" fmla="*/ 4 w 642"/>
                    <a:gd name="T9" fmla="*/ 1 h 1188"/>
                    <a:gd name="T10" fmla="*/ 6 w 642"/>
                    <a:gd name="T11" fmla="*/ 10 h 1188"/>
                    <a:gd name="T12" fmla="*/ 5 w 642"/>
                    <a:gd name="T13" fmla="*/ 9 h 1188"/>
                    <a:gd name="T14" fmla="*/ 3 w 642"/>
                    <a:gd name="T15" fmla="*/ 1 h 1188"/>
                    <a:gd name="T16" fmla="*/ 2 w 642"/>
                    <a:gd name="T17" fmla="*/ 1 h 1188"/>
                    <a:gd name="T18" fmla="*/ 1 w 642"/>
                    <a:gd name="T19" fmla="*/ 1 h 1188"/>
                    <a:gd name="T20" fmla="*/ 1 w 642"/>
                    <a:gd name="T21" fmla="*/ 2 h 1188"/>
                    <a:gd name="T22" fmla="*/ 3 w 642"/>
                    <a:gd name="T23" fmla="*/ 8 h 1188"/>
                    <a:gd name="T24" fmla="*/ 2 w 642"/>
                    <a:gd name="T25" fmla="*/ 7 h 1188"/>
                    <a:gd name="T26" fmla="*/ 2 w 642"/>
                    <a:gd name="T27" fmla="*/ 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2 h 504"/>
                    <a:gd name="T4" fmla="*/ 1 w 192"/>
                    <a:gd name="T5" fmla="*/ 3 h 504"/>
                    <a:gd name="T6" fmla="*/ 1 w 192"/>
                    <a:gd name="T7" fmla="*/ 4 h 504"/>
                    <a:gd name="T8" fmla="*/ 2 w 192"/>
                    <a:gd name="T9" fmla="*/ 4 h 504"/>
                    <a:gd name="T10" fmla="*/ 2 w 192"/>
                    <a:gd name="T11" fmla="*/ 3 h 504"/>
                    <a:gd name="T12" fmla="*/ 2 w 192"/>
                    <a:gd name="T13" fmla="*/ 2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1" name="Freeform 34"/>
                <p:cNvSpPr>
                  <a:spLocks/>
                </p:cNvSpPr>
                <p:nvPr userDrawn="1"/>
              </p:nvSpPr>
              <p:spPr bwMode="auto">
                <a:xfrm>
                  <a:off x="328" y="3630"/>
                  <a:ext cx="195" cy="135"/>
                </a:xfrm>
                <a:custGeom>
                  <a:avLst/>
                  <a:gdLst>
                    <a:gd name="T0" fmla="*/ 3 w 390"/>
                    <a:gd name="T1" fmla="*/ 0 h 269"/>
                    <a:gd name="T2" fmla="*/ 3 w 390"/>
                    <a:gd name="T3" fmla="*/ 1 h 269"/>
                    <a:gd name="T4" fmla="*/ 2 w 390"/>
                    <a:gd name="T5" fmla="*/ 1 h 269"/>
                    <a:gd name="T6" fmla="*/ 0 w 390"/>
                    <a:gd name="T7" fmla="*/ 2 h 269"/>
                    <a:gd name="T8" fmla="*/ 0 w 390"/>
                    <a:gd name="T9" fmla="*/ 2 h 269"/>
                    <a:gd name="T10" fmla="*/ 3 w 390"/>
                    <a:gd name="T11" fmla="*/ 2 h 269"/>
                    <a:gd name="T12" fmla="*/ 3 w 390"/>
                    <a:gd name="T13" fmla="*/ 3 h 269"/>
                    <a:gd name="T14" fmla="*/ 4 w 390"/>
                    <a:gd name="T15" fmla="*/ 3 h 269"/>
                    <a:gd name="T16" fmla="*/ 3 w 390"/>
                    <a:gd name="T17" fmla="*/ 2 h 269"/>
                    <a:gd name="T18" fmla="*/ 1 w 390"/>
                    <a:gd name="T19" fmla="*/ 2 h 269"/>
                    <a:gd name="T20" fmla="*/ 3 w 390"/>
                    <a:gd name="T21" fmla="*/ 1 h 269"/>
                    <a:gd name="T22" fmla="*/ 3 w 390"/>
                    <a:gd name="T23" fmla="*/ 0 h 269"/>
                    <a:gd name="T24" fmla="*/ 3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2" name="Freeform 35"/>
                <p:cNvSpPr>
                  <a:spLocks/>
                </p:cNvSpPr>
                <p:nvPr userDrawn="1"/>
              </p:nvSpPr>
              <p:spPr bwMode="auto">
                <a:xfrm>
                  <a:off x="658" y="3538"/>
                  <a:ext cx="471" cy="212"/>
                </a:xfrm>
                <a:custGeom>
                  <a:avLst/>
                  <a:gdLst>
                    <a:gd name="T0" fmla="*/ 0 w 941"/>
                    <a:gd name="T1" fmla="*/ 2 h 424"/>
                    <a:gd name="T2" fmla="*/ 7 w 941"/>
                    <a:gd name="T3" fmla="*/ 0 h 424"/>
                    <a:gd name="T4" fmla="*/ 8 w 941"/>
                    <a:gd name="T5" fmla="*/ 1 h 424"/>
                    <a:gd name="T6" fmla="*/ 8 w 941"/>
                    <a:gd name="T7" fmla="*/ 2 h 424"/>
                    <a:gd name="T8" fmla="*/ 8 w 941"/>
                    <a:gd name="T9" fmla="*/ 3 h 424"/>
                    <a:gd name="T10" fmla="*/ 1 w 941"/>
                    <a:gd name="T11" fmla="*/ 4 h 424"/>
                    <a:gd name="T12" fmla="*/ 1 w 941"/>
                    <a:gd name="T13" fmla="*/ 3 h 424"/>
                    <a:gd name="T14" fmla="*/ 7 w 941"/>
                    <a:gd name="T15" fmla="*/ 2 h 424"/>
                    <a:gd name="T16" fmla="*/ 7 w 941"/>
                    <a:gd name="T17" fmla="*/ 2 h 424"/>
                    <a:gd name="T18" fmla="*/ 7 w 941"/>
                    <a:gd name="T19" fmla="*/ 1 h 424"/>
                    <a:gd name="T20" fmla="*/ 0 w 941"/>
                    <a:gd name="T21" fmla="*/ 2 h 424"/>
                    <a:gd name="T22" fmla="*/ 0 w 941"/>
                    <a:gd name="T23" fmla="*/ 2 h 424"/>
                    <a:gd name="T24" fmla="*/ 0 w 941"/>
                    <a:gd name="T25" fmla="*/ 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1 h 173"/>
                    <a:gd name="T4" fmla="*/ 2 w 488"/>
                    <a:gd name="T5" fmla="*/ 1 h 173"/>
                    <a:gd name="T6" fmla="*/ 4 w 488"/>
                    <a:gd name="T7" fmla="*/ 0 h 173"/>
                    <a:gd name="T8" fmla="*/ 4 w 488"/>
                    <a:gd name="T9" fmla="*/ 0 h 173"/>
                    <a:gd name="T10" fmla="*/ 4 w 488"/>
                    <a:gd name="T11" fmla="*/ 0 h 173"/>
                    <a:gd name="T12" fmla="*/ 2 w 488"/>
                    <a:gd name="T13" fmla="*/ 0 h 173"/>
                    <a:gd name="T14" fmla="*/ 1 w 488"/>
                    <a:gd name="T15" fmla="*/ 0 h 173"/>
                    <a:gd name="T16" fmla="*/ 1 w 488"/>
                    <a:gd name="T17" fmla="*/ 0 h 173"/>
                    <a:gd name="T18" fmla="*/ 1 w 488"/>
                    <a:gd name="T19" fmla="*/ 0 h 173"/>
                    <a:gd name="T20" fmla="*/ 3 w 488"/>
                    <a:gd name="T21" fmla="*/ 0 h 173"/>
                    <a:gd name="T22" fmla="*/ 4 w 488"/>
                    <a:gd name="T23" fmla="*/ 0 h 173"/>
                    <a:gd name="T24" fmla="*/ 3 w 488"/>
                    <a:gd name="T25" fmla="*/ 0 h 173"/>
                    <a:gd name="T26" fmla="*/ 2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10 h 3266"/>
                <a:gd name="T2" fmla="*/ 0 w 772"/>
                <a:gd name="T3" fmla="*/ 9 h 3266"/>
                <a:gd name="T4" fmla="*/ 0 w 772"/>
                <a:gd name="T5" fmla="*/ 8 h 3266"/>
                <a:gd name="T6" fmla="*/ 0 w 772"/>
                <a:gd name="T7" fmla="*/ 8 h 3266"/>
                <a:gd name="T8" fmla="*/ 0 w 772"/>
                <a:gd name="T9" fmla="*/ 7 h 3266"/>
                <a:gd name="T10" fmla="*/ 0 w 772"/>
                <a:gd name="T11" fmla="*/ 6 h 3266"/>
                <a:gd name="T12" fmla="*/ 0 w 772"/>
                <a:gd name="T13" fmla="*/ 6 h 3266"/>
                <a:gd name="T14" fmla="*/ 0 w 772"/>
                <a:gd name="T15" fmla="*/ 6 h 3266"/>
                <a:gd name="T16" fmla="*/ 0 w 772"/>
                <a:gd name="T17" fmla="*/ 5 h 3266"/>
                <a:gd name="T18" fmla="*/ 0 w 772"/>
                <a:gd name="T19" fmla="*/ 5 h 3266"/>
                <a:gd name="T20" fmla="*/ 0 w 772"/>
                <a:gd name="T21" fmla="*/ 3 h 3266"/>
                <a:gd name="T22" fmla="*/ 0 w 772"/>
                <a:gd name="T23" fmla="*/ 3 h 3266"/>
                <a:gd name="T24" fmla="*/ 0 w 772"/>
                <a:gd name="T25" fmla="*/ 2 h 3266"/>
                <a:gd name="T26" fmla="*/ 0 w 772"/>
                <a:gd name="T27" fmla="*/ 2 h 3266"/>
                <a:gd name="T28" fmla="*/ 0 w 772"/>
                <a:gd name="T29" fmla="*/ 1 h 3266"/>
                <a:gd name="T30" fmla="*/ 0 w 772"/>
                <a:gd name="T31" fmla="*/ 0 h 3266"/>
                <a:gd name="T32" fmla="*/ 0 w 772"/>
                <a:gd name="T33" fmla="*/ 1 h 3266"/>
                <a:gd name="T34" fmla="*/ 0 w 772"/>
                <a:gd name="T35" fmla="*/ 2 h 3266"/>
                <a:gd name="T36" fmla="*/ 0 w 772"/>
                <a:gd name="T37" fmla="*/ 2 h 3266"/>
                <a:gd name="T38" fmla="*/ 0 w 772"/>
                <a:gd name="T39" fmla="*/ 3 h 3266"/>
                <a:gd name="T40" fmla="*/ 0 w 772"/>
                <a:gd name="T41" fmla="*/ 3 h 3266"/>
                <a:gd name="T42" fmla="*/ 0 w 772"/>
                <a:gd name="T43" fmla="*/ 4 h 3266"/>
                <a:gd name="T44" fmla="*/ 0 w 772"/>
                <a:gd name="T45" fmla="*/ 5 h 3266"/>
                <a:gd name="T46" fmla="*/ 0 w 772"/>
                <a:gd name="T47" fmla="*/ 6 h 3266"/>
                <a:gd name="T48" fmla="*/ 0 w 772"/>
                <a:gd name="T49" fmla="*/ 6 h 3266"/>
                <a:gd name="T50" fmla="*/ 0 w 772"/>
                <a:gd name="T51" fmla="*/ 7 h 3266"/>
                <a:gd name="T52" fmla="*/ 0 w 772"/>
                <a:gd name="T53" fmla="*/ 7 h 3266"/>
                <a:gd name="T54" fmla="*/ 0 w 772"/>
                <a:gd name="T55" fmla="*/ 8 h 3266"/>
                <a:gd name="T56" fmla="*/ 0 w 772"/>
                <a:gd name="T57" fmla="*/ 9 h 3266"/>
                <a:gd name="T58" fmla="*/ 0 w 772"/>
                <a:gd name="T59" fmla="*/ 10 h 3266"/>
                <a:gd name="T60" fmla="*/ 0 w 772"/>
                <a:gd name="T61" fmla="*/ 10 h 3266"/>
                <a:gd name="T62" fmla="*/ 0 w 772"/>
                <a:gd name="T63" fmla="*/ 10 h 3266"/>
                <a:gd name="T64" fmla="*/ 0 w 772"/>
                <a:gd name="T65" fmla="*/ 1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0" name="Freeform 39"/>
            <p:cNvSpPr>
              <a:spLocks/>
            </p:cNvSpPr>
            <p:nvPr userDrawn="1"/>
          </p:nvSpPr>
          <p:spPr bwMode="auto">
            <a:xfrm flipH="1">
              <a:off x="5506" y="1333"/>
              <a:ext cx="205" cy="1633"/>
            </a:xfrm>
            <a:custGeom>
              <a:avLst/>
              <a:gdLst>
                <a:gd name="T0" fmla="*/ 0 w 772"/>
                <a:gd name="T1" fmla="*/ 25 h 3266"/>
                <a:gd name="T2" fmla="*/ 0 w 772"/>
                <a:gd name="T3" fmla="*/ 24 h 3266"/>
                <a:gd name="T4" fmla="*/ 0 w 772"/>
                <a:gd name="T5" fmla="*/ 22 h 3266"/>
                <a:gd name="T6" fmla="*/ 0 w 772"/>
                <a:gd name="T7" fmla="*/ 20 h 3266"/>
                <a:gd name="T8" fmla="*/ 0 w 772"/>
                <a:gd name="T9" fmla="*/ 18 h 3266"/>
                <a:gd name="T10" fmla="*/ 0 w 772"/>
                <a:gd name="T11" fmla="*/ 17 h 3266"/>
                <a:gd name="T12" fmla="*/ 0 w 772"/>
                <a:gd name="T13" fmla="*/ 16 h 3266"/>
                <a:gd name="T14" fmla="*/ 0 w 772"/>
                <a:gd name="T15" fmla="*/ 15 h 3266"/>
                <a:gd name="T16" fmla="*/ 0 w 772"/>
                <a:gd name="T17" fmla="*/ 14 h 3266"/>
                <a:gd name="T18" fmla="*/ 0 w 772"/>
                <a:gd name="T19" fmla="*/ 13 h 3266"/>
                <a:gd name="T20" fmla="*/ 0 w 772"/>
                <a:gd name="T21" fmla="*/ 10 h 3266"/>
                <a:gd name="T22" fmla="*/ 0 w 772"/>
                <a:gd name="T23" fmla="*/ 8 h 3266"/>
                <a:gd name="T24" fmla="*/ 0 w 772"/>
                <a:gd name="T25" fmla="*/ 6 h 3266"/>
                <a:gd name="T26" fmla="*/ 0 w 772"/>
                <a:gd name="T27" fmla="*/ 5 h 3266"/>
                <a:gd name="T28" fmla="*/ 0 w 772"/>
                <a:gd name="T29" fmla="*/ 4 h 3266"/>
                <a:gd name="T30" fmla="*/ 0 w 772"/>
                <a:gd name="T31" fmla="*/ 0 h 3266"/>
                <a:gd name="T32" fmla="*/ 0 w 772"/>
                <a:gd name="T33" fmla="*/ 3 h 3266"/>
                <a:gd name="T34" fmla="*/ 0 w 772"/>
                <a:gd name="T35" fmla="*/ 5 h 3266"/>
                <a:gd name="T36" fmla="*/ 0 w 772"/>
                <a:gd name="T37" fmla="*/ 6 h 3266"/>
                <a:gd name="T38" fmla="*/ 0 w 772"/>
                <a:gd name="T39" fmla="*/ 7 h 3266"/>
                <a:gd name="T40" fmla="*/ 0 w 772"/>
                <a:gd name="T41" fmla="*/ 9 h 3266"/>
                <a:gd name="T42" fmla="*/ 0 w 772"/>
                <a:gd name="T43" fmla="*/ 10 h 3266"/>
                <a:gd name="T44" fmla="*/ 0 w 772"/>
                <a:gd name="T45" fmla="*/ 13 h 3266"/>
                <a:gd name="T46" fmla="*/ 0 w 772"/>
                <a:gd name="T47" fmla="*/ 15 h 3266"/>
                <a:gd name="T48" fmla="*/ 0 w 772"/>
                <a:gd name="T49" fmla="*/ 17 h 3266"/>
                <a:gd name="T50" fmla="*/ 0 w 772"/>
                <a:gd name="T51" fmla="*/ 18 h 3266"/>
                <a:gd name="T52" fmla="*/ 0 w 772"/>
                <a:gd name="T53" fmla="*/ 20 h 3266"/>
                <a:gd name="T54" fmla="*/ 0 w 772"/>
                <a:gd name="T55" fmla="*/ 22 h 3266"/>
                <a:gd name="T56" fmla="*/ 0 w 772"/>
                <a:gd name="T57" fmla="*/ 24 h 3266"/>
                <a:gd name="T58" fmla="*/ 0 w 772"/>
                <a:gd name="T59" fmla="*/ 25 h 3266"/>
                <a:gd name="T60" fmla="*/ 0 w 772"/>
                <a:gd name="T61" fmla="*/ 26 h 3266"/>
                <a:gd name="T62" fmla="*/ 0 w 772"/>
                <a:gd name="T63" fmla="*/ 25 h 3266"/>
                <a:gd name="T64" fmla="*/ 0 w 772"/>
                <a:gd name="T65" fmla="*/ 2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1 h 806"/>
                  <a:gd name="T6" fmla="*/ 0 w 245"/>
                  <a:gd name="T7" fmla="*/ 1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2" name="Freeform 45"/>
                <p:cNvSpPr>
                  <a:spLocks/>
                </p:cNvSpPr>
                <p:nvPr userDrawn="1"/>
              </p:nvSpPr>
              <p:spPr bwMode="auto">
                <a:xfrm rot="-3172564">
                  <a:off x="5058" y="322"/>
                  <a:ext cx="269" cy="438"/>
                </a:xfrm>
                <a:custGeom>
                  <a:avLst/>
                  <a:gdLst>
                    <a:gd name="T0" fmla="*/ 0 w 1064"/>
                    <a:gd name="T1" fmla="*/ 0 h 1230"/>
                    <a:gd name="T2" fmla="*/ 0 w 1064"/>
                    <a:gd name="T3" fmla="*/ 0 h 1230"/>
                    <a:gd name="T4" fmla="*/ 0 w 1064"/>
                    <a:gd name="T5" fmla="*/ 0 h 1230"/>
                    <a:gd name="T6" fmla="*/ 0 w 1064"/>
                    <a:gd name="T7" fmla="*/ 1 h 1230"/>
                    <a:gd name="T8" fmla="*/ 0 w 1064"/>
                    <a:gd name="T9" fmla="*/ 1 h 1230"/>
                    <a:gd name="T10" fmla="*/ 0 w 1064"/>
                    <a:gd name="T11" fmla="*/ 1 h 1230"/>
                    <a:gd name="T12" fmla="*/ 0 w 1064"/>
                    <a:gd name="T13" fmla="*/ 1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1 h 1230"/>
                    <a:gd name="T32" fmla="*/ 0 w 1064"/>
                    <a:gd name="T33" fmla="*/ 1 h 1230"/>
                    <a:gd name="T34" fmla="*/ 0 w 1064"/>
                    <a:gd name="T35" fmla="*/ 1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3" name="Freeform 46"/>
                <p:cNvSpPr>
                  <a:spLocks/>
                </p:cNvSpPr>
                <p:nvPr userDrawn="1"/>
              </p:nvSpPr>
              <p:spPr bwMode="auto">
                <a:xfrm rot="-3172564">
                  <a:off x="4868" y="172"/>
                  <a:ext cx="505" cy="898"/>
                </a:xfrm>
                <a:custGeom>
                  <a:avLst/>
                  <a:gdLst>
                    <a:gd name="T0" fmla="*/ 0 w 2002"/>
                    <a:gd name="T1" fmla="*/ 0 h 2521"/>
                    <a:gd name="T2" fmla="*/ 0 w 2002"/>
                    <a:gd name="T3" fmla="*/ 2 h 2521"/>
                    <a:gd name="T4" fmla="*/ 0 w 2002"/>
                    <a:gd name="T5" fmla="*/ 2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4" name="Freeform 47"/>
                <p:cNvSpPr>
                  <a:spLocks/>
                </p:cNvSpPr>
                <p:nvPr userDrawn="1"/>
              </p:nvSpPr>
              <p:spPr bwMode="auto">
                <a:xfrm rot="-3172564">
                  <a:off x="4903" y="-19"/>
                  <a:ext cx="758" cy="1344"/>
                </a:xfrm>
                <a:custGeom>
                  <a:avLst/>
                  <a:gdLst>
                    <a:gd name="T0" fmla="*/ 0 w 3007"/>
                    <a:gd name="T1" fmla="*/ 2 h 3771"/>
                    <a:gd name="T2" fmla="*/ 0 w 3007"/>
                    <a:gd name="T3" fmla="*/ 2 h 3771"/>
                    <a:gd name="T4" fmla="*/ 0 w 3007"/>
                    <a:gd name="T5" fmla="*/ 2 h 3771"/>
                    <a:gd name="T6" fmla="*/ 0 w 3007"/>
                    <a:gd name="T7" fmla="*/ 2 h 3771"/>
                    <a:gd name="T8" fmla="*/ 0 w 3007"/>
                    <a:gd name="T9" fmla="*/ 2 h 3771"/>
                    <a:gd name="T10" fmla="*/ 0 w 3007"/>
                    <a:gd name="T11" fmla="*/ 2 h 3771"/>
                    <a:gd name="T12" fmla="*/ 0 w 3007"/>
                    <a:gd name="T13" fmla="*/ 2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2 h 3771"/>
                    <a:gd name="T26" fmla="*/ 0 w 3007"/>
                    <a:gd name="T27" fmla="*/ 2 h 3771"/>
                    <a:gd name="T28" fmla="*/ 0 w 3007"/>
                    <a:gd name="T29" fmla="*/ 3 h 3771"/>
                    <a:gd name="T30" fmla="*/ 0 w 3007"/>
                    <a:gd name="T31" fmla="*/ 2 h 3771"/>
                    <a:gd name="T32" fmla="*/ 0 w 3007"/>
                    <a:gd name="T33" fmla="*/ 2 h 3771"/>
                    <a:gd name="T34" fmla="*/ 0 w 3007"/>
                    <a:gd name="T35" fmla="*/ 2 h 3771"/>
                    <a:gd name="T36" fmla="*/ 0 w 3007"/>
                    <a:gd name="T37" fmla="*/ 2 h 3771"/>
                    <a:gd name="T38" fmla="*/ 0 w 3007"/>
                    <a:gd name="T39" fmla="*/ 2 h 3771"/>
                    <a:gd name="T40" fmla="*/ 0 w 3007"/>
                    <a:gd name="T41" fmla="*/ 2 h 3771"/>
                    <a:gd name="T42" fmla="*/ 0 w 3007"/>
                    <a:gd name="T43" fmla="*/ 2 h 3771"/>
                    <a:gd name="T44" fmla="*/ 0 w 3007"/>
                    <a:gd name="T45" fmla="*/ 2 h 3771"/>
                    <a:gd name="T46" fmla="*/ 0 w 3007"/>
                    <a:gd name="T47" fmla="*/ 2 h 3771"/>
                    <a:gd name="T48" fmla="*/ 0 w 3007"/>
                    <a:gd name="T49" fmla="*/ 2 h 3771"/>
                    <a:gd name="T50" fmla="*/ 0 w 3007"/>
                    <a:gd name="T51" fmla="*/ 2 h 3771"/>
                    <a:gd name="T52" fmla="*/ 0 w 3007"/>
                    <a:gd name="T53" fmla="*/ 2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5" name="Freeform 48"/>
                <p:cNvSpPr>
                  <a:spLocks/>
                </p:cNvSpPr>
                <p:nvPr userDrawn="1"/>
              </p:nvSpPr>
              <p:spPr bwMode="auto">
                <a:xfrm rot="-3172564">
                  <a:off x="5307" y="88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6" name="Freeform 49"/>
                <p:cNvSpPr>
                  <a:spLocks/>
                </p:cNvSpPr>
                <p:nvPr userDrawn="1"/>
              </p:nvSpPr>
              <p:spPr bwMode="auto">
                <a:xfrm rot="-3172564">
                  <a:off x="5253" y="79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8" name="Freeform 51"/>
                <p:cNvSpPr>
                  <a:spLocks/>
                </p:cNvSpPr>
                <p:nvPr userDrawn="1"/>
              </p:nvSpPr>
              <p:spPr bwMode="auto">
                <a:xfrm rot="-3172564">
                  <a:off x="4957" y="13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spTree>
    <p:extLst>
      <p:ext uri="{BB962C8B-B14F-4D97-AF65-F5344CB8AC3E}">
        <p14:creationId xmlns:p14="http://schemas.microsoft.com/office/powerpoint/2010/main" val="25395038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2pPr>
      <a:lvl3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3pPr>
      <a:lvl4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4pPr>
      <a:lvl5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5pPr>
      <a:lvl6pPr marL="4572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6pPr>
      <a:lvl7pPr marL="9144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7pPr>
      <a:lvl8pPr marL="13716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8pPr>
      <a:lvl9pPr marL="18288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5693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693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5693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2BED58-4D1D-4740-9CD1-EF4231522C94}" type="slidenum">
              <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3 w 2177"/>
                <a:gd name="T1" fmla="*/ 10 h 1298"/>
                <a:gd name="T2" fmla="*/ 12 w 2177"/>
                <a:gd name="T3" fmla="*/ 9 h 1298"/>
                <a:gd name="T4" fmla="*/ 11 w 2177"/>
                <a:gd name="T5" fmla="*/ 4 h 1298"/>
                <a:gd name="T6" fmla="*/ 17 w 2177"/>
                <a:gd name="T7" fmla="*/ 3 h 1298"/>
                <a:gd name="T8" fmla="*/ 18 w 2177"/>
                <a:gd name="T9" fmla="*/ 2 h 1298"/>
                <a:gd name="T10" fmla="*/ 17 w 2177"/>
                <a:gd name="T11" fmla="*/ 1 h 1298"/>
                <a:gd name="T12" fmla="*/ 10 w 2177"/>
                <a:gd name="T13" fmla="*/ 2 h 1298"/>
                <a:gd name="T14" fmla="*/ 10 w 2177"/>
                <a:gd name="T15" fmla="*/ 1 h 1298"/>
                <a:gd name="T16" fmla="*/ 9 w 2177"/>
                <a:gd name="T17" fmla="*/ 0 h 1298"/>
                <a:gd name="T18" fmla="*/ 8 w 2177"/>
                <a:gd name="T19" fmla="*/ 1 h 1298"/>
                <a:gd name="T20" fmla="*/ 7 w 2177"/>
                <a:gd name="T21" fmla="*/ 1 h 1298"/>
                <a:gd name="T22" fmla="*/ 8 w 2177"/>
                <a:gd name="T23" fmla="*/ 3 h 1298"/>
                <a:gd name="T24" fmla="*/ 6 w 2177"/>
                <a:gd name="T25" fmla="*/ 4 h 1298"/>
                <a:gd name="T26" fmla="*/ 8 w 2177"/>
                <a:gd name="T27" fmla="*/ 4 h 1298"/>
                <a:gd name="T28" fmla="*/ 9 w 2177"/>
                <a:gd name="T29" fmla="*/ 7 h 1298"/>
                <a:gd name="T30" fmla="*/ 2 w 2177"/>
                <a:gd name="T31" fmla="*/ 4 h 1298"/>
                <a:gd name="T32" fmla="*/ 1 w 2177"/>
                <a:gd name="T33" fmla="*/ 4 h 1298"/>
                <a:gd name="T34" fmla="*/ 0 w 2177"/>
                <a:gd name="T35" fmla="*/ 5 h 1298"/>
                <a:gd name="T36" fmla="*/ 1 w 2177"/>
                <a:gd name="T37" fmla="*/ 7 h 1298"/>
                <a:gd name="T38" fmla="*/ 9 w 2177"/>
                <a:gd name="T39" fmla="*/ 11 h 1298"/>
                <a:gd name="T40" fmla="*/ 11 w 2177"/>
                <a:gd name="T41" fmla="*/ 10 h 1298"/>
                <a:gd name="T42" fmla="*/ 13 w 2177"/>
                <a:gd name="T43" fmla="*/ 11 h 1298"/>
                <a:gd name="T44" fmla="*/ 13 w 2177"/>
                <a:gd name="T45" fmla="*/ 10 h 1298"/>
                <a:gd name="T46" fmla="*/ 13 w 2177"/>
                <a:gd name="T47" fmla="*/ 1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1 w 143"/>
                <a:gd name="T5" fmla="*/ 2 h 258"/>
                <a:gd name="T6" fmla="*/ 0 w 143"/>
                <a:gd name="T7" fmla="*/ 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3" name="Freeform 13"/>
            <p:cNvSpPr>
              <a:spLocks/>
            </p:cNvSpPr>
            <p:nvPr userDrawn="1"/>
          </p:nvSpPr>
          <p:spPr bwMode="auto">
            <a:xfrm>
              <a:off x="20" y="3774"/>
              <a:ext cx="792" cy="410"/>
            </a:xfrm>
            <a:custGeom>
              <a:avLst/>
              <a:gdLst>
                <a:gd name="T0" fmla="*/ 1 w 1586"/>
                <a:gd name="T1" fmla="*/ 0 h 821"/>
                <a:gd name="T2" fmla="*/ 10 w 1586"/>
                <a:gd name="T3" fmla="*/ 4 h 821"/>
                <a:gd name="T4" fmla="*/ 11 w 1586"/>
                <a:gd name="T5" fmla="*/ 4 h 821"/>
                <a:gd name="T6" fmla="*/ 12 w 1586"/>
                <a:gd name="T7" fmla="*/ 6 h 821"/>
                <a:gd name="T8" fmla="*/ 12 w 1586"/>
                <a:gd name="T9" fmla="*/ 6 h 821"/>
                <a:gd name="T10" fmla="*/ 10 w 1586"/>
                <a:gd name="T11" fmla="*/ 6 h 821"/>
                <a:gd name="T12" fmla="*/ 8 w 1586"/>
                <a:gd name="T13" fmla="*/ 6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4" name="Freeform 14"/>
            <p:cNvSpPr>
              <a:spLocks/>
            </p:cNvSpPr>
            <p:nvPr userDrawn="1"/>
          </p:nvSpPr>
          <p:spPr bwMode="auto">
            <a:xfrm>
              <a:off x="129" y="3808"/>
              <a:ext cx="525" cy="374"/>
            </a:xfrm>
            <a:custGeom>
              <a:avLst/>
              <a:gdLst>
                <a:gd name="T0" fmla="*/ 0 w 1049"/>
                <a:gd name="T1" fmla="*/ 3 h 747"/>
                <a:gd name="T2" fmla="*/ 8 w 1049"/>
                <a:gd name="T3" fmla="*/ 6 h 747"/>
                <a:gd name="T4" fmla="*/ 8 w 1049"/>
                <a:gd name="T5" fmla="*/ 5 h 747"/>
                <a:gd name="T6" fmla="*/ 9 w 1049"/>
                <a:gd name="T7" fmla="*/ 4 h 747"/>
                <a:gd name="T8" fmla="*/ 1 w 1049"/>
                <a:gd name="T9" fmla="*/ 0 h 747"/>
                <a:gd name="T10" fmla="*/ 0 w 1049"/>
                <a:gd name="T11" fmla="*/ 1 h 747"/>
                <a:gd name="T12" fmla="*/ 0 w 1049"/>
                <a:gd name="T13" fmla="*/ 3 h 747"/>
                <a:gd name="T14" fmla="*/ 0 w 1049"/>
                <a:gd name="T15" fmla="*/ 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5" name="Freeform 15"/>
            <p:cNvSpPr>
              <a:spLocks/>
            </p:cNvSpPr>
            <p:nvPr userDrawn="1"/>
          </p:nvSpPr>
          <p:spPr bwMode="auto">
            <a:xfrm>
              <a:off x="485" y="3532"/>
              <a:ext cx="135" cy="121"/>
            </a:xfrm>
            <a:custGeom>
              <a:avLst/>
              <a:gdLst>
                <a:gd name="T0" fmla="*/ 0 w 272"/>
                <a:gd name="T1" fmla="*/ 1 h 241"/>
                <a:gd name="T2" fmla="*/ 1 w 272"/>
                <a:gd name="T3" fmla="*/ 0 h 241"/>
                <a:gd name="T4" fmla="*/ 1 w 272"/>
                <a:gd name="T5" fmla="*/ 1 h 241"/>
                <a:gd name="T6" fmla="*/ 2 w 272"/>
                <a:gd name="T7" fmla="*/ 2 h 241"/>
                <a:gd name="T8" fmla="*/ 1 w 272"/>
                <a:gd name="T9" fmla="*/ 2 h 241"/>
                <a:gd name="T10" fmla="*/ 0 w 272"/>
                <a:gd name="T11" fmla="*/ 2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6" name="Freeform 16"/>
            <p:cNvSpPr>
              <a:spLocks/>
            </p:cNvSpPr>
            <p:nvPr userDrawn="1"/>
          </p:nvSpPr>
          <p:spPr bwMode="auto">
            <a:xfrm>
              <a:off x="641" y="4163"/>
              <a:ext cx="76" cy="112"/>
            </a:xfrm>
            <a:custGeom>
              <a:avLst/>
              <a:gdLst>
                <a:gd name="T0" fmla="*/ 2 w 152"/>
                <a:gd name="T1" fmla="*/ 1 h 224"/>
                <a:gd name="T2" fmla="*/ 2 w 152"/>
                <a:gd name="T3" fmla="*/ 2 h 224"/>
                <a:gd name="T4" fmla="*/ 0 w 152"/>
                <a:gd name="T5" fmla="*/ 1 h 224"/>
                <a:gd name="T6" fmla="*/ 1 w 152"/>
                <a:gd name="T7" fmla="*/ 0 h 224"/>
                <a:gd name="T8" fmla="*/ 2 w 152"/>
                <a:gd name="T9" fmla="*/ 1 h 224"/>
                <a:gd name="T10" fmla="*/ 2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2 w 386"/>
                <a:gd name="T5" fmla="*/ 1 h 764"/>
                <a:gd name="T6" fmla="*/ 4 w 386"/>
                <a:gd name="T7" fmla="*/ 6 h 764"/>
                <a:gd name="T8" fmla="*/ 3 w 386"/>
                <a:gd name="T9" fmla="*/ 6 h 764"/>
                <a:gd name="T10" fmla="*/ 2 w 386"/>
                <a:gd name="T11" fmla="*/ 6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8" name="Freeform 18"/>
            <p:cNvSpPr>
              <a:spLocks/>
            </p:cNvSpPr>
            <p:nvPr userDrawn="1"/>
          </p:nvSpPr>
          <p:spPr bwMode="auto">
            <a:xfrm>
              <a:off x="668" y="3590"/>
              <a:ext cx="364" cy="174"/>
            </a:xfrm>
            <a:custGeom>
              <a:avLst/>
              <a:gdLst>
                <a:gd name="T0" fmla="*/ 6 w 728"/>
                <a:gd name="T1" fmla="*/ 0 h 348"/>
                <a:gd name="T2" fmla="*/ 0 w 728"/>
                <a:gd name="T3" fmla="*/ 1 h 348"/>
                <a:gd name="T4" fmla="*/ 1 w 728"/>
                <a:gd name="T5" fmla="*/ 3 h 348"/>
                <a:gd name="T6" fmla="*/ 6 w 728"/>
                <a:gd name="T7" fmla="*/ 2 h 348"/>
                <a:gd name="T8" fmla="*/ 6 w 728"/>
                <a:gd name="T9" fmla="*/ 1 h 348"/>
                <a:gd name="T10" fmla="*/ 6 w 728"/>
                <a:gd name="T11" fmla="*/ 0 h 348"/>
                <a:gd name="T12" fmla="*/ 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9" name="Freeform 19"/>
            <p:cNvSpPr>
              <a:spLocks/>
            </p:cNvSpPr>
            <p:nvPr userDrawn="1"/>
          </p:nvSpPr>
          <p:spPr bwMode="auto">
            <a:xfrm>
              <a:off x="347" y="3693"/>
              <a:ext cx="156" cy="67"/>
            </a:xfrm>
            <a:custGeom>
              <a:avLst/>
              <a:gdLst>
                <a:gd name="T0" fmla="*/ 3 w 312"/>
                <a:gd name="T1" fmla="*/ 0 h 135"/>
                <a:gd name="T2" fmla="*/ 0 w 312"/>
                <a:gd name="T3" fmla="*/ 0 h 135"/>
                <a:gd name="T4" fmla="*/ 3 w 312"/>
                <a:gd name="T5" fmla="*/ 1 h 135"/>
                <a:gd name="T6" fmla="*/ 3 w 312"/>
                <a:gd name="T7" fmla="*/ 0 h 135"/>
                <a:gd name="T8" fmla="*/ 3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2 w 313"/>
                    <a:gd name="T5" fmla="*/ 0 h 175"/>
                    <a:gd name="T6" fmla="*/ 3 w 313"/>
                    <a:gd name="T7" fmla="*/ 0 h 175"/>
                    <a:gd name="T8" fmla="*/ 3 w 313"/>
                    <a:gd name="T9" fmla="*/ 0 h 175"/>
                    <a:gd name="T10" fmla="*/ 2 w 313"/>
                    <a:gd name="T11" fmla="*/ 0 h 175"/>
                    <a:gd name="T12" fmla="*/ 1 w 313"/>
                    <a:gd name="T13" fmla="*/ 0 h 175"/>
                    <a:gd name="T14" fmla="*/ 1 w 313"/>
                    <a:gd name="T15" fmla="*/ 1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5" name="Freeform 23"/>
                <p:cNvSpPr>
                  <a:spLocks/>
                </p:cNvSpPr>
                <p:nvPr userDrawn="1"/>
              </p:nvSpPr>
              <p:spPr bwMode="auto">
                <a:xfrm>
                  <a:off x="636" y="4137"/>
                  <a:ext cx="115" cy="133"/>
                </a:xfrm>
                <a:custGeom>
                  <a:avLst/>
                  <a:gdLst>
                    <a:gd name="T0" fmla="*/ 0 w 230"/>
                    <a:gd name="T1" fmla="*/ 1 h 266"/>
                    <a:gd name="T2" fmla="*/ 2 w 230"/>
                    <a:gd name="T3" fmla="*/ 3 h 266"/>
                    <a:gd name="T4" fmla="*/ 2 w 230"/>
                    <a:gd name="T5" fmla="*/ 2 h 266"/>
                    <a:gd name="T6" fmla="*/ 2 w 230"/>
                    <a:gd name="T7" fmla="*/ 1 h 266"/>
                    <a:gd name="T8" fmla="*/ 2 w 230"/>
                    <a:gd name="T9" fmla="*/ 0 h 266"/>
                    <a:gd name="T10" fmla="*/ 2 w 230"/>
                    <a:gd name="T11" fmla="*/ 2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2 h 234"/>
                    <a:gd name="T6" fmla="*/ 0 w 87"/>
                    <a:gd name="T7" fmla="*/ 2 h 234"/>
                    <a:gd name="T8" fmla="*/ 0 w 87"/>
                    <a:gd name="T9" fmla="*/ 2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sp>
            <p:nvSpPr>
              <p:cNvPr id="1062" name="Freeform 25"/>
              <p:cNvSpPr>
                <a:spLocks/>
              </p:cNvSpPr>
              <p:nvPr userDrawn="1"/>
            </p:nvSpPr>
            <p:spPr bwMode="auto">
              <a:xfrm>
                <a:off x="76" y="3732"/>
                <a:ext cx="595" cy="250"/>
              </a:xfrm>
              <a:custGeom>
                <a:avLst/>
                <a:gdLst>
                  <a:gd name="T0" fmla="*/ 1 w 1190"/>
                  <a:gd name="T1" fmla="*/ 0 h 500"/>
                  <a:gd name="T2" fmla="*/ 10 w 1190"/>
                  <a:gd name="T3" fmla="*/ 4 h 500"/>
                  <a:gd name="T4" fmla="*/ 9 w 1190"/>
                  <a:gd name="T5" fmla="*/ 4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3" name="Freeform 26"/>
              <p:cNvSpPr>
                <a:spLocks/>
              </p:cNvSpPr>
              <p:nvPr userDrawn="1"/>
            </p:nvSpPr>
            <p:spPr bwMode="auto">
              <a:xfrm>
                <a:off x="260" y="3886"/>
                <a:ext cx="244" cy="148"/>
              </a:xfrm>
              <a:custGeom>
                <a:avLst/>
                <a:gdLst>
                  <a:gd name="T0" fmla="*/ 0 w 489"/>
                  <a:gd name="T1" fmla="*/ 1 h 296"/>
                  <a:gd name="T2" fmla="*/ 1 w 489"/>
                  <a:gd name="T3" fmla="*/ 1 h 296"/>
                  <a:gd name="T4" fmla="*/ 2 w 489"/>
                  <a:gd name="T5" fmla="*/ 2 h 296"/>
                  <a:gd name="T6" fmla="*/ 3 w 489"/>
                  <a:gd name="T7" fmla="*/ 2 h 296"/>
                  <a:gd name="T8" fmla="*/ 2 w 489"/>
                  <a:gd name="T9" fmla="*/ 2 h 296"/>
                  <a:gd name="T10" fmla="*/ 1 w 489"/>
                  <a:gd name="T11" fmla="*/ 2 h 296"/>
                  <a:gd name="T12" fmla="*/ 0 w 489"/>
                  <a:gd name="T13" fmla="*/ 1 h 296"/>
                  <a:gd name="T14" fmla="*/ 0 w 489"/>
                  <a:gd name="T15" fmla="*/ 2 h 296"/>
                  <a:gd name="T16" fmla="*/ 2 w 489"/>
                  <a:gd name="T17" fmla="*/ 3 h 296"/>
                  <a:gd name="T18" fmla="*/ 3 w 489"/>
                  <a:gd name="T19" fmla="*/ 3 h 296"/>
                  <a:gd name="T20" fmla="*/ 3 w 489"/>
                  <a:gd name="T21" fmla="*/ 2 h 296"/>
                  <a:gd name="T22" fmla="*/ 3 w 489"/>
                  <a:gd name="T23" fmla="*/ 1 h 296"/>
                  <a:gd name="T24" fmla="*/ 1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1 h 478"/>
                  <a:gd name="T6" fmla="*/ 1 w 213"/>
                  <a:gd name="T7" fmla="*/ 2 h 478"/>
                  <a:gd name="T8" fmla="*/ 2 w 213"/>
                  <a:gd name="T9" fmla="*/ 3 h 478"/>
                  <a:gd name="T10" fmla="*/ 1 w 213"/>
                  <a:gd name="T11" fmla="*/ 3 h 478"/>
                  <a:gd name="T12" fmla="*/ 1 w 213"/>
                  <a:gd name="T13" fmla="*/ 2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2 h 173"/>
                    <a:gd name="T6" fmla="*/ 1 w 150"/>
                    <a:gd name="T7" fmla="*/ 2 h 173"/>
                    <a:gd name="T8" fmla="*/ 1 w 150"/>
                    <a:gd name="T9" fmla="*/ 1 h 173"/>
                    <a:gd name="T10" fmla="*/ 2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7" name="Freeform 30"/>
                <p:cNvSpPr>
                  <a:spLocks/>
                </p:cNvSpPr>
                <p:nvPr userDrawn="1"/>
              </p:nvSpPr>
              <p:spPr bwMode="auto">
                <a:xfrm>
                  <a:off x="5" y="3728"/>
                  <a:ext cx="842" cy="440"/>
                </a:xfrm>
                <a:custGeom>
                  <a:avLst/>
                  <a:gdLst>
                    <a:gd name="T0" fmla="*/ 2 w 1684"/>
                    <a:gd name="T1" fmla="*/ 0 h 880"/>
                    <a:gd name="T2" fmla="*/ 1 w 1684"/>
                    <a:gd name="T3" fmla="*/ 1 h 880"/>
                    <a:gd name="T4" fmla="*/ 0 w 1684"/>
                    <a:gd name="T5" fmla="*/ 2 h 880"/>
                    <a:gd name="T6" fmla="*/ 1 w 1684"/>
                    <a:gd name="T7" fmla="*/ 3 h 880"/>
                    <a:gd name="T8" fmla="*/ 10 w 1684"/>
                    <a:gd name="T9" fmla="*/ 7 h 880"/>
                    <a:gd name="T10" fmla="*/ 12 w 1684"/>
                    <a:gd name="T11" fmla="*/ 7 h 880"/>
                    <a:gd name="T12" fmla="*/ 13 w 1684"/>
                    <a:gd name="T13" fmla="*/ 7 h 880"/>
                    <a:gd name="T14" fmla="*/ 14 w 1684"/>
                    <a:gd name="T15" fmla="*/ 7 h 880"/>
                    <a:gd name="T16" fmla="*/ 12 w 1684"/>
                    <a:gd name="T17" fmla="*/ 6 h 880"/>
                    <a:gd name="T18" fmla="*/ 12 w 1684"/>
                    <a:gd name="T19" fmla="*/ 4 h 880"/>
                    <a:gd name="T20" fmla="*/ 11 w 1684"/>
                    <a:gd name="T21" fmla="*/ 5 h 880"/>
                    <a:gd name="T22" fmla="*/ 12 w 1684"/>
                    <a:gd name="T23" fmla="*/ 6 h 880"/>
                    <a:gd name="T24" fmla="*/ 13 w 1684"/>
                    <a:gd name="T25" fmla="*/ 7 h 880"/>
                    <a:gd name="T26" fmla="*/ 12 w 1684"/>
                    <a:gd name="T27" fmla="*/ 7 h 880"/>
                    <a:gd name="T28" fmla="*/ 10 w 1684"/>
                    <a:gd name="T29" fmla="*/ 7 h 880"/>
                    <a:gd name="T30" fmla="*/ 10 w 1684"/>
                    <a:gd name="T31" fmla="*/ 6 h 880"/>
                    <a:gd name="T32" fmla="*/ 11 w 1684"/>
                    <a:gd name="T33" fmla="*/ 5 h 880"/>
                    <a:gd name="T34" fmla="*/ 10 w 1684"/>
                    <a:gd name="T35" fmla="*/ 5 h 880"/>
                    <a:gd name="T36" fmla="*/ 10 w 1684"/>
                    <a:gd name="T37" fmla="*/ 6 h 880"/>
                    <a:gd name="T38" fmla="*/ 9 w 1684"/>
                    <a:gd name="T39" fmla="*/ 7 h 880"/>
                    <a:gd name="T40" fmla="*/ 1 w 1684"/>
                    <a:gd name="T41" fmla="*/ 3 h 880"/>
                    <a:gd name="T42" fmla="*/ 1 w 1684"/>
                    <a:gd name="T43" fmla="*/ 2 h 880"/>
                    <a:gd name="T44" fmla="*/ 1 w 1684"/>
                    <a:gd name="T45" fmla="*/ 1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1 h 335"/>
                    <a:gd name="T6" fmla="*/ 1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69" name="Freeform 32"/>
                <p:cNvSpPr>
                  <a:spLocks/>
                </p:cNvSpPr>
                <p:nvPr userDrawn="1"/>
              </p:nvSpPr>
              <p:spPr bwMode="auto">
                <a:xfrm>
                  <a:off x="449" y="3490"/>
                  <a:ext cx="322" cy="594"/>
                </a:xfrm>
                <a:custGeom>
                  <a:avLst/>
                  <a:gdLst>
                    <a:gd name="T0" fmla="*/ 2 w 642"/>
                    <a:gd name="T1" fmla="*/ 7 h 1188"/>
                    <a:gd name="T2" fmla="*/ 0 w 642"/>
                    <a:gd name="T3" fmla="*/ 1 h 1188"/>
                    <a:gd name="T4" fmla="*/ 1 w 642"/>
                    <a:gd name="T5" fmla="*/ 1 h 1188"/>
                    <a:gd name="T6" fmla="*/ 3 w 642"/>
                    <a:gd name="T7" fmla="*/ 0 h 1188"/>
                    <a:gd name="T8" fmla="*/ 4 w 642"/>
                    <a:gd name="T9" fmla="*/ 1 h 1188"/>
                    <a:gd name="T10" fmla="*/ 6 w 642"/>
                    <a:gd name="T11" fmla="*/ 10 h 1188"/>
                    <a:gd name="T12" fmla="*/ 5 w 642"/>
                    <a:gd name="T13" fmla="*/ 9 h 1188"/>
                    <a:gd name="T14" fmla="*/ 3 w 642"/>
                    <a:gd name="T15" fmla="*/ 1 h 1188"/>
                    <a:gd name="T16" fmla="*/ 2 w 642"/>
                    <a:gd name="T17" fmla="*/ 1 h 1188"/>
                    <a:gd name="T18" fmla="*/ 1 w 642"/>
                    <a:gd name="T19" fmla="*/ 1 h 1188"/>
                    <a:gd name="T20" fmla="*/ 1 w 642"/>
                    <a:gd name="T21" fmla="*/ 2 h 1188"/>
                    <a:gd name="T22" fmla="*/ 3 w 642"/>
                    <a:gd name="T23" fmla="*/ 8 h 1188"/>
                    <a:gd name="T24" fmla="*/ 2 w 642"/>
                    <a:gd name="T25" fmla="*/ 7 h 1188"/>
                    <a:gd name="T26" fmla="*/ 2 w 642"/>
                    <a:gd name="T27" fmla="*/ 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2 h 504"/>
                    <a:gd name="T4" fmla="*/ 1 w 192"/>
                    <a:gd name="T5" fmla="*/ 3 h 504"/>
                    <a:gd name="T6" fmla="*/ 1 w 192"/>
                    <a:gd name="T7" fmla="*/ 4 h 504"/>
                    <a:gd name="T8" fmla="*/ 2 w 192"/>
                    <a:gd name="T9" fmla="*/ 4 h 504"/>
                    <a:gd name="T10" fmla="*/ 2 w 192"/>
                    <a:gd name="T11" fmla="*/ 3 h 504"/>
                    <a:gd name="T12" fmla="*/ 2 w 192"/>
                    <a:gd name="T13" fmla="*/ 2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1" name="Freeform 34"/>
                <p:cNvSpPr>
                  <a:spLocks/>
                </p:cNvSpPr>
                <p:nvPr userDrawn="1"/>
              </p:nvSpPr>
              <p:spPr bwMode="auto">
                <a:xfrm>
                  <a:off x="328" y="3630"/>
                  <a:ext cx="195" cy="135"/>
                </a:xfrm>
                <a:custGeom>
                  <a:avLst/>
                  <a:gdLst>
                    <a:gd name="T0" fmla="*/ 3 w 390"/>
                    <a:gd name="T1" fmla="*/ 0 h 269"/>
                    <a:gd name="T2" fmla="*/ 3 w 390"/>
                    <a:gd name="T3" fmla="*/ 1 h 269"/>
                    <a:gd name="T4" fmla="*/ 2 w 390"/>
                    <a:gd name="T5" fmla="*/ 1 h 269"/>
                    <a:gd name="T6" fmla="*/ 0 w 390"/>
                    <a:gd name="T7" fmla="*/ 2 h 269"/>
                    <a:gd name="T8" fmla="*/ 0 w 390"/>
                    <a:gd name="T9" fmla="*/ 2 h 269"/>
                    <a:gd name="T10" fmla="*/ 3 w 390"/>
                    <a:gd name="T11" fmla="*/ 2 h 269"/>
                    <a:gd name="T12" fmla="*/ 3 w 390"/>
                    <a:gd name="T13" fmla="*/ 3 h 269"/>
                    <a:gd name="T14" fmla="*/ 4 w 390"/>
                    <a:gd name="T15" fmla="*/ 3 h 269"/>
                    <a:gd name="T16" fmla="*/ 3 w 390"/>
                    <a:gd name="T17" fmla="*/ 2 h 269"/>
                    <a:gd name="T18" fmla="*/ 1 w 390"/>
                    <a:gd name="T19" fmla="*/ 2 h 269"/>
                    <a:gd name="T20" fmla="*/ 3 w 390"/>
                    <a:gd name="T21" fmla="*/ 1 h 269"/>
                    <a:gd name="T22" fmla="*/ 3 w 390"/>
                    <a:gd name="T23" fmla="*/ 0 h 269"/>
                    <a:gd name="T24" fmla="*/ 3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2" name="Freeform 35"/>
                <p:cNvSpPr>
                  <a:spLocks/>
                </p:cNvSpPr>
                <p:nvPr userDrawn="1"/>
              </p:nvSpPr>
              <p:spPr bwMode="auto">
                <a:xfrm>
                  <a:off x="658" y="3538"/>
                  <a:ext cx="471" cy="212"/>
                </a:xfrm>
                <a:custGeom>
                  <a:avLst/>
                  <a:gdLst>
                    <a:gd name="T0" fmla="*/ 0 w 941"/>
                    <a:gd name="T1" fmla="*/ 2 h 424"/>
                    <a:gd name="T2" fmla="*/ 7 w 941"/>
                    <a:gd name="T3" fmla="*/ 0 h 424"/>
                    <a:gd name="T4" fmla="*/ 8 w 941"/>
                    <a:gd name="T5" fmla="*/ 1 h 424"/>
                    <a:gd name="T6" fmla="*/ 8 w 941"/>
                    <a:gd name="T7" fmla="*/ 2 h 424"/>
                    <a:gd name="T8" fmla="*/ 8 w 941"/>
                    <a:gd name="T9" fmla="*/ 3 h 424"/>
                    <a:gd name="T10" fmla="*/ 1 w 941"/>
                    <a:gd name="T11" fmla="*/ 4 h 424"/>
                    <a:gd name="T12" fmla="*/ 1 w 941"/>
                    <a:gd name="T13" fmla="*/ 3 h 424"/>
                    <a:gd name="T14" fmla="*/ 7 w 941"/>
                    <a:gd name="T15" fmla="*/ 2 h 424"/>
                    <a:gd name="T16" fmla="*/ 7 w 941"/>
                    <a:gd name="T17" fmla="*/ 2 h 424"/>
                    <a:gd name="T18" fmla="*/ 7 w 941"/>
                    <a:gd name="T19" fmla="*/ 1 h 424"/>
                    <a:gd name="T20" fmla="*/ 0 w 941"/>
                    <a:gd name="T21" fmla="*/ 2 h 424"/>
                    <a:gd name="T22" fmla="*/ 0 w 941"/>
                    <a:gd name="T23" fmla="*/ 2 h 424"/>
                    <a:gd name="T24" fmla="*/ 0 w 941"/>
                    <a:gd name="T25" fmla="*/ 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1 h 173"/>
                    <a:gd name="T4" fmla="*/ 2 w 488"/>
                    <a:gd name="T5" fmla="*/ 1 h 173"/>
                    <a:gd name="T6" fmla="*/ 4 w 488"/>
                    <a:gd name="T7" fmla="*/ 0 h 173"/>
                    <a:gd name="T8" fmla="*/ 4 w 488"/>
                    <a:gd name="T9" fmla="*/ 0 h 173"/>
                    <a:gd name="T10" fmla="*/ 4 w 488"/>
                    <a:gd name="T11" fmla="*/ 0 h 173"/>
                    <a:gd name="T12" fmla="*/ 2 w 488"/>
                    <a:gd name="T13" fmla="*/ 0 h 173"/>
                    <a:gd name="T14" fmla="*/ 1 w 488"/>
                    <a:gd name="T15" fmla="*/ 0 h 173"/>
                    <a:gd name="T16" fmla="*/ 1 w 488"/>
                    <a:gd name="T17" fmla="*/ 0 h 173"/>
                    <a:gd name="T18" fmla="*/ 1 w 488"/>
                    <a:gd name="T19" fmla="*/ 0 h 173"/>
                    <a:gd name="T20" fmla="*/ 3 w 488"/>
                    <a:gd name="T21" fmla="*/ 0 h 173"/>
                    <a:gd name="T22" fmla="*/ 4 w 488"/>
                    <a:gd name="T23" fmla="*/ 0 h 173"/>
                    <a:gd name="T24" fmla="*/ 3 w 488"/>
                    <a:gd name="T25" fmla="*/ 0 h 173"/>
                    <a:gd name="T26" fmla="*/ 2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10 h 3266"/>
                <a:gd name="T2" fmla="*/ 0 w 772"/>
                <a:gd name="T3" fmla="*/ 9 h 3266"/>
                <a:gd name="T4" fmla="*/ 0 w 772"/>
                <a:gd name="T5" fmla="*/ 8 h 3266"/>
                <a:gd name="T6" fmla="*/ 0 w 772"/>
                <a:gd name="T7" fmla="*/ 8 h 3266"/>
                <a:gd name="T8" fmla="*/ 0 w 772"/>
                <a:gd name="T9" fmla="*/ 7 h 3266"/>
                <a:gd name="T10" fmla="*/ 0 w 772"/>
                <a:gd name="T11" fmla="*/ 6 h 3266"/>
                <a:gd name="T12" fmla="*/ 0 w 772"/>
                <a:gd name="T13" fmla="*/ 6 h 3266"/>
                <a:gd name="T14" fmla="*/ 0 w 772"/>
                <a:gd name="T15" fmla="*/ 6 h 3266"/>
                <a:gd name="T16" fmla="*/ 0 w 772"/>
                <a:gd name="T17" fmla="*/ 5 h 3266"/>
                <a:gd name="T18" fmla="*/ 0 w 772"/>
                <a:gd name="T19" fmla="*/ 5 h 3266"/>
                <a:gd name="T20" fmla="*/ 0 w 772"/>
                <a:gd name="T21" fmla="*/ 3 h 3266"/>
                <a:gd name="T22" fmla="*/ 0 w 772"/>
                <a:gd name="T23" fmla="*/ 3 h 3266"/>
                <a:gd name="T24" fmla="*/ 0 w 772"/>
                <a:gd name="T25" fmla="*/ 2 h 3266"/>
                <a:gd name="T26" fmla="*/ 0 w 772"/>
                <a:gd name="T27" fmla="*/ 2 h 3266"/>
                <a:gd name="T28" fmla="*/ 0 w 772"/>
                <a:gd name="T29" fmla="*/ 1 h 3266"/>
                <a:gd name="T30" fmla="*/ 0 w 772"/>
                <a:gd name="T31" fmla="*/ 0 h 3266"/>
                <a:gd name="T32" fmla="*/ 0 w 772"/>
                <a:gd name="T33" fmla="*/ 1 h 3266"/>
                <a:gd name="T34" fmla="*/ 0 w 772"/>
                <a:gd name="T35" fmla="*/ 2 h 3266"/>
                <a:gd name="T36" fmla="*/ 0 w 772"/>
                <a:gd name="T37" fmla="*/ 2 h 3266"/>
                <a:gd name="T38" fmla="*/ 0 w 772"/>
                <a:gd name="T39" fmla="*/ 3 h 3266"/>
                <a:gd name="T40" fmla="*/ 0 w 772"/>
                <a:gd name="T41" fmla="*/ 3 h 3266"/>
                <a:gd name="T42" fmla="*/ 0 w 772"/>
                <a:gd name="T43" fmla="*/ 4 h 3266"/>
                <a:gd name="T44" fmla="*/ 0 w 772"/>
                <a:gd name="T45" fmla="*/ 5 h 3266"/>
                <a:gd name="T46" fmla="*/ 0 w 772"/>
                <a:gd name="T47" fmla="*/ 6 h 3266"/>
                <a:gd name="T48" fmla="*/ 0 w 772"/>
                <a:gd name="T49" fmla="*/ 6 h 3266"/>
                <a:gd name="T50" fmla="*/ 0 w 772"/>
                <a:gd name="T51" fmla="*/ 7 h 3266"/>
                <a:gd name="T52" fmla="*/ 0 w 772"/>
                <a:gd name="T53" fmla="*/ 7 h 3266"/>
                <a:gd name="T54" fmla="*/ 0 w 772"/>
                <a:gd name="T55" fmla="*/ 8 h 3266"/>
                <a:gd name="T56" fmla="*/ 0 w 772"/>
                <a:gd name="T57" fmla="*/ 9 h 3266"/>
                <a:gd name="T58" fmla="*/ 0 w 772"/>
                <a:gd name="T59" fmla="*/ 10 h 3266"/>
                <a:gd name="T60" fmla="*/ 0 w 772"/>
                <a:gd name="T61" fmla="*/ 10 h 3266"/>
                <a:gd name="T62" fmla="*/ 0 w 772"/>
                <a:gd name="T63" fmla="*/ 10 h 3266"/>
                <a:gd name="T64" fmla="*/ 0 w 772"/>
                <a:gd name="T65" fmla="*/ 1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50" name="Freeform 39"/>
            <p:cNvSpPr>
              <a:spLocks/>
            </p:cNvSpPr>
            <p:nvPr userDrawn="1"/>
          </p:nvSpPr>
          <p:spPr bwMode="auto">
            <a:xfrm flipH="1">
              <a:off x="5506" y="1333"/>
              <a:ext cx="205" cy="1633"/>
            </a:xfrm>
            <a:custGeom>
              <a:avLst/>
              <a:gdLst>
                <a:gd name="T0" fmla="*/ 0 w 772"/>
                <a:gd name="T1" fmla="*/ 25 h 3266"/>
                <a:gd name="T2" fmla="*/ 0 w 772"/>
                <a:gd name="T3" fmla="*/ 24 h 3266"/>
                <a:gd name="T4" fmla="*/ 0 w 772"/>
                <a:gd name="T5" fmla="*/ 22 h 3266"/>
                <a:gd name="T6" fmla="*/ 0 w 772"/>
                <a:gd name="T7" fmla="*/ 20 h 3266"/>
                <a:gd name="T8" fmla="*/ 0 w 772"/>
                <a:gd name="T9" fmla="*/ 18 h 3266"/>
                <a:gd name="T10" fmla="*/ 0 w 772"/>
                <a:gd name="T11" fmla="*/ 17 h 3266"/>
                <a:gd name="T12" fmla="*/ 0 w 772"/>
                <a:gd name="T13" fmla="*/ 16 h 3266"/>
                <a:gd name="T14" fmla="*/ 0 w 772"/>
                <a:gd name="T15" fmla="*/ 15 h 3266"/>
                <a:gd name="T16" fmla="*/ 0 w 772"/>
                <a:gd name="T17" fmla="*/ 14 h 3266"/>
                <a:gd name="T18" fmla="*/ 0 w 772"/>
                <a:gd name="T19" fmla="*/ 13 h 3266"/>
                <a:gd name="T20" fmla="*/ 0 w 772"/>
                <a:gd name="T21" fmla="*/ 10 h 3266"/>
                <a:gd name="T22" fmla="*/ 0 w 772"/>
                <a:gd name="T23" fmla="*/ 8 h 3266"/>
                <a:gd name="T24" fmla="*/ 0 w 772"/>
                <a:gd name="T25" fmla="*/ 6 h 3266"/>
                <a:gd name="T26" fmla="*/ 0 w 772"/>
                <a:gd name="T27" fmla="*/ 5 h 3266"/>
                <a:gd name="T28" fmla="*/ 0 w 772"/>
                <a:gd name="T29" fmla="*/ 4 h 3266"/>
                <a:gd name="T30" fmla="*/ 0 w 772"/>
                <a:gd name="T31" fmla="*/ 0 h 3266"/>
                <a:gd name="T32" fmla="*/ 0 w 772"/>
                <a:gd name="T33" fmla="*/ 3 h 3266"/>
                <a:gd name="T34" fmla="*/ 0 w 772"/>
                <a:gd name="T35" fmla="*/ 5 h 3266"/>
                <a:gd name="T36" fmla="*/ 0 w 772"/>
                <a:gd name="T37" fmla="*/ 6 h 3266"/>
                <a:gd name="T38" fmla="*/ 0 w 772"/>
                <a:gd name="T39" fmla="*/ 7 h 3266"/>
                <a:gd name="T40" fmla="*/ 0 w 772"/>
                <a:gd name="T41" fmla="*/ 9 h 3266"/>
                <a:gd name="T42" fmla="*/ 0 w 772"/>
                <a:gd name="T43" fmla="*/ 10 h 3266"/>
                <a:gd name="T44" fmla="*/ 0 w 772"/>
                <a:gd name="T45" fmla="*/ 13 h 3266"/>
                <a:gd name="T46" fmla="*/ 0 w 772"/>
                <a:gd name="T47" fmla="*/ 15 h 3266"/>
                <a:gd name="T48" fmla="*/ 0 w 772"/>
                <a:gd name="T49" fmla="*/ 17 h 3266"/>
                <a:gd name="T50" fmla="*/ 0 w 772"/>
                <a:gd name="T51" fmla="*/ 18 h 3266"/>
                <a:gd name="T52" fmla="*/ 0 w 772"/>
                <a:gd name="T53" fmla="*/ 20 h 3266"/>
                <a:gd name="T54" fmla="*/ 0 w 772"/>
                <a:gd name="T55" fmla="*/ 22 h 3266"/>
                <a:gd name="T56" fmla="*/ 0 w 772"/>
                <a:gd name="T57" fmla="*/ 24 h 3266"/>
                <a:gd name="T58" fmla="*/ 0 w 772"/>
                <a:gd name="T59" fmla="*/ 25 h 3266"/>
                <a:gd name="T60" fmla="*/ 0 w 772"/>
                <a:gd name="T61" fmla="*/ 26 h 3266"/>
                <a:gd name="T62" fmla="*/ 0 w 772"/>
                <a:gd name="T63" fmla="*/ 25 h 3266"/>
                <a:gd name="T64" fmla="*/ 0 w 772"/>
                <a:gd name="T65" fmla="*/ 2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1 h 806"/>
                  <a:gd name="T6" fmla="*/ 0 w 245"/>
                  <a:gd name="T7" fmla="*/ 1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2" name="Freeform 45"/>
                <p:cNvSpPr>
                  <a:spLocks/>
                </p:cNvSpPr>
                <p:nvPr userDrawn="1"/>
              </p:nvSpPr>
              <p:spPr bwMode="auto">
                <a:xfrm rot="-3172564">
                  <a:off x="5058" y="322"/>
                  <a:ext cx="269" cy="438"/>
                </a:xfrm>
                <a:custGeom>
                  <a:avLst/>
                  <a:gdLst>
                    <a:gd name="T0" fmla="*/ 0 w 1064"/>
                    <a:gd name="T1" fmla="*/ 0 h 1230"/>
                    <a:gd name="T2" fmla="*/ 0 w 1064"/>
                    <a:gd name="T3" fmla="*/ 0 h 1230"/>
                    <a:gd name="T4" fmla="*/ 0 w 1064"/>
                    <a:gd name="T5" fmla="*/ 0 h 1230"/>
                    <a:gd name="T6" fmla="*/ 0 w 1064"/>
                    <a:gd name="T7" fmla="*/ 1 h 1230"/>
                    <a:gd name="T8" fmla="*/ 0 w 1064"/>
                    <a:gd name="T9" fmla="*/ 1 h 1230"/>
                    <a:gd name="T10" fmla="*/ 0 w 1064"/>
                    <a:gd name="T11" fmla="*/ 1 h 1230"/>
                    <a:gd name="T12" fmla="*/ 0 w 1064"/>
                    <a:gd name="T13" fmla="*/ 1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1 h 1230"/>
                    <a:gd name="T32" fmla="*/ 0 w 1064"/>
                    <a:gd name="T33" fmla="*/ 1 h 1230"/>
                    <a:gd name="T34" fmla="*/ 0 w 1064"/>
                    <a:gd name="T35" fmla="*/ 1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3" name="Freeform 46"/>
                <p:cNvSpPr>
                  <a:spLocks/>
                </p:cNvSpPr>
                <p:nvPr userDrawn="1"/>
              </p:nvSpPr>
              <p:spPr bwMode="auto">
                <a:xfrm rot="-3172564">
                  <a:off x="4868" y="172"/>
                  <a:ext cx="505" cy="898"/>
                </a:xfrm>
                <a:custGeom>
                  <a:avLst/>
                  <a:gdLst>
                    <a:gd name="T0" fmla="*/ 0 w 2002"/>
                    <a:gd name="T1" fmla="*/ 0 h 2521"/>
                    <a:gd name="T2" fmla="*/ 0 w 2002"/>
                    <a:gd name="T3" fmla="*/ 2 h 2521"/>
                    <a:gd name="T4" fmla="*/ 0 w 2002"/>
                    <a:gd name="T5" fmla="*/ 2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4" name="Freeform 47"/>
                <p:cNvSpPr>
                  <a:spLocks/>
                </p:cNvSpPr>
                <p:nvPr userDrawn="1"/>
              </p:nvSpPr>
              <p:spPr bwMode="auto">
                <a:xfrm rot="-3172564">
                  <a:off x="4903" y="-19"/>
                  <a:ext cx="758" cy="1344"/>
                </a:xfrm>
                <a:custGeom>
                  <a:avLst/>
                  <a:gdLst>
                    <a:gd name="T0" fmla="*/ 0 w 3007"/>
                    <a:gd name="T1" fmla="*/ 2 h 3771"/>
                    <a:gd name="T2" fmla="*/ 0 w 3007"/>
                    <a:gd name="T3" fmla="*/ 2 h 3771"/>
                    <a:gd name="T4" fmla="*/ 0 w 3007"/>
                    <a:gd name="T5" fmla="*/ 2 h 3771"/>
                    <a:gd name="T6" fmla="*/ 0 w 3007"/>
                    <a:gd name="T7" fmla="*/ 2 h 3771"/>
                    <a:gd name="T8" fmla="*/ 0 w 3007"/>
                    <a:gd name="T9" fmla="*/ 2 h 3771"/>
                    <a:gd name="T10" fmla="*/ 0 w 3007"/>
                    <a:gd name="T11" fmla="*/ 2 h 3771"/>
                    <a:gd name="T12" fmla="*/ 0 w 3007"/>
                    <a:gd name="T13" fmla="*/ 2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2 h 3771"/>
                    <a:gd name="T26" fmla="*/ 0 w 3007"/>
                    <a:gd name="T27" fmla="*/ 2 h 3771"/>
                    <a:gd name="T28" fmla="*/ 0 w 3007"/>
                    <a:gd name="T29" fmla="*/ 3 h 3771"/>
                    <a:gd name="T30" fmla="*/ 0 w 3007"/>
                    <a:gd name="T31" fmla="*/ 2 h 3771"/>
                    <a:gd name="T32" fmla="*/ 0 w 3007"/>
                    <a:gd name="T33" fmla="*/ 2 h 3771"/>
                    <a:gd name="T34" fmla="*/ 0 w 3007"/>
                    <a:gd name="T35" fmla="*/ 2 h 3771"/>
                    <a:gd name="T36" fmla="*/ 0 w 3007"/>
                    <a:gd name="T37" fmla="*/ 2 h 3771"/>
                    <a:gd name="T38" fmla="*/ 0 w 3007"/>
                    <a:gd name="T39" fmla="*/ 2 h 3771"/>
                    <a:gd name="T40" fmla="*/ 0 w 3007"/>
                    <a:gd name="T41" fmla="*/ 2 h 3771"/>
                    <a:gd name="T42" fmla="*/ 0 w 3007"/>
                    <a:gd name="T43" fmla="*/ 2 h 3771"/>
                    <a:gd name="T44" fmla="*/ 0 w 3007"/>
                    <a:gd name="T45" fmla="*/ 2 h 3771"/>
                    <a:gd name="T46" fmla="*/ 0 w 3007"/>
                    <a:gd name="T47" fmla="*/ 2 h 3771"/>
                    <a:gd name="T48" fmla="*/ 0 w 3007"/>
                    <a:gd name="T49" fmla="*/ 2 h 3771"/>
                    <a:gd name="T50" fmla="*/ 0 w 3007"/>
                    <a:gd name="T51" fmla="*/ 2 h 3771"/>
                    <a:gd name="T52" fmla="*/ 0 w 3007"/>
                    <a:gd name="T53" fmla="*/ 2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5" name="Freeform 48"/>
                <p:cNvSpPr>
                  <a:spLocks/>
                </p:cNvSpPr>
                <p:nvPr userDrawn="1"/>
              </p:nvSpPr>
              <p:spPr bwMode="auto">
                <a:xfrm rot="-3172564">
                  <a:off x="5307" y="88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6" name="Freeform 49"/>
                <p:cNvSpPr>
                  <a:spLocks/>
                </p:cNvSpPr>
                <p:nvPr userDrawn="1"/>
              </p:nvSpPr>
              <p:spPr bwMode="auto">
                <a:xfrm rot="-3172564">
                  <a:off x="5253" y="79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sp>
              <p:nvSpPr>
                <p:cNvPr id="1048" name="Freeform 51"/>
                <p:cNvSpPr>
                  <a:spLocks/>
                </p:cNvSpPr>
                <p:nvPr userDrawn="1"/>
              </p:nvSpPr>
              <p:spPr bwMode="auto">
                <a:xfrm rot="-3172564">
                  <a:off x="4957" y="13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Times New Roman" panose="02020603050405020304" pitchFamily="18" charset="0"/>
              </a:endParaRPr>
            </a:p>
          </p:txBody>
        </p:sp>
      </p:grpSp>
    </p:spTree>
    <p:extLst>
      <p:ext uri="{BB962C8B-B14F-4D97-AF65-F5344CB8AC3E}">
        <p14:creationId xmlns:p14="http://schemas.microsoft.com/office/powerpoint/2010/main" val="37050966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2pPr>
      <a:lvl3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3pPr>
      <a:lvl4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4pPr>
      <a:lvl5pPr algn="ctr" rtl="0" eaLnBrk="1" fontAlgn="base" hangingPunct="1">
        <a:spcBef>
          <a:spcPct val="0"/>
        </a:spcBef>
        <a:spcAft>
          <a:spcPct val="0"/>
        </a:spcAft>
        <a:defRPr sz="4400">
          <a:solidFill>
            <a:schemeClr val="tx1"/>
          </a:solidFill>
          <a:latin typeface="Comic Sans MS" pitchFamily="66" charset="0"/>
          <a:cs typeface="Times New Roman" pitchFamily="18" charset="0"/>
        </a:defRPr>
      </a:lvl5pPr>
      <a:lvl6pPr marL="4572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6pPr>
      <a:lvl7pPr marL="9144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7pPr>
      <a:lvl8pPr marL="13716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8pPr>
      <a:lvl9pPr marL="1828800" algn="ctr" rtl="0" eaLnBrk="1" fontAlgn="base" hangingPunct="1">
        <a:spcBef>
          <a:spcPct val="0"/>
        </a:spcBef>
        <a:spcAft>
          <a:spcPct val="0"/>
        </a:spcAft>
        <a:defRPr sz="4400">
          <a:solidFill>
            <a:schemeClr val="tx1"/>
          </a:solidFill>
          <a:latin typeface="Comic Sans MS" pitchFamily="66"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9" descr="Arm Daneshkah ba Matn3.gif"/>
          <p:cNvPicPr>
            <a:picLocks noChangeAspect="1"/>
          </p:cNvPicPr>
          <p:nvPr/>
        </p:nvPicPr>
        <p:blipFill>
          <a:blip r:embed="rId14" cstate="print">
            <a:duotone>
              <a:prstClr val="black"/>
              <a:schemeClr val="accent6">
                <a:lumMod val="40000"/>
                <a:lumOff val="60000"/>
                <a:tint val="45000"/>
                <a:satMod val="400000"/>
              </a:schemeClr>
            </a:duotone>
            <a:lum bright="10000"/>
          </a:blip>
          <a:stretch>
            <a:fillRect/>
          </a:stretch>
        </p:blipFill>
        <p:spPr>
          <a:xfrm>
            <a:off x="1905000" y="762000"/>
            <a:ext cx="5183305" cy="5410200"/>
          </a:xfrm>
          <a:prstGeom prst="rect">
            <a:avLst/>
          </a:prstGeom>
        </p:spPr>
      </p:pic>
      <p:sp>
        <p:nvSpPr>
          <p:cNvPr id="1027"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573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45F9DFB-9BF2-4189-A095-D506FCAB5D08}" type="datetimeFigureOut">
              <a:rPr lang="en-US"/>
              <a:pPr>
                <a:defRPr/>
              </a:pPr>
              <a:t>10/24/2024</a:t>
            </a:fld>
            <a:endParaRPr lang="en-US"/>
          </a:p>
        </p:txBody>
      </p:sp>
      <p:sp>
        <p:nvSpPr>
          <p:cNvPr id="5" name="Footer Placeholder 4"/>
          <p:cNvSpPr>
            <a:spLocks noGrp="1"/>
          </p:cNvSpPr>
          <p:nvPr>
            <p:ph type="ftr" sz="quarter" idx="3"/>
          </p:nvPr>
        </p:nvSpPr>
        <p:spPr>
          <a:xfrm>
            <a:off x="2590800" y="6356350"/>
            <a:ext cx="2438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5334000" y="6356350"/>
            <a:ext cx="1676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709053D-1BC3-4672-BFD4-85D0D7483B39}"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pic>
        <p:nvPicPr>
          <p:cNvPr id="1032" name="Picture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04200" y="5938838"/>
            <a:ext cx="787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293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89" r:id="rId12"/>
  </p:sldLayoutIdLst>
  <p:timing>
    <p:tnLst>
      <p:par>
        <p:cTn id="1" dur="indefinite" restart="never" nodeType="tmRoot"/>
      </p:par>
    </p:tnLst>
  </p:timing>
  <p:txStyles>
    <p:titleStyle>
      <a:lvl1pPr algn="ctr" rtl="1" eaLnBrk="0" fontAlgn="base" hangingPunct="0">
        <a:spcBef>
          <a:spcPct val="0"/>
        </a:spcBef>
        <a:spcAft>
          <a:spcPct val="0"/>
        </a:spcAft>
        <a:defRPr sz="3200" kern="1200">
          <a:solidFill>
            <a:schemeClr val="tx1"/>
          </a:solidFill>
          <a:latin typeface="+mj-lt"/>
          <a:ea typeface="+mj-ea"/>
          <a:cs typeface="B Narm" pitchFamily="2" charset="-78"/>
        </a:defRPr>
      </a:lvl1pPr>
      <a:lvl2pPr algn="ctr" rtl="1" eaLnBrk="0" fontAlgn="base" hangingPunct="0">
        <a:spcBef>
          <a:spcPct val="0"/>
        </a:spcBef>
        <a:spcAft>
          <a:spcPct val="0"/>
        </a:spcAft>
        <a:defRPr sz="3200">
          <a:solidFill>
            <a:schemeClr val="tx1"/>
          </a:solidFill>
          <a:latin typeface="Calibri" pitchFamily="34"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p:titleStyle>
    <p:body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9" descr="Arm Daneshkah ba Matn3.gif"/>
          <p:cNvPicPr>
            <a:picLocks noChangeAspect="1"/>
          </p:cNvPicPr>
          <p:nvPr/>
        </p:nvPicPr>
        <p:blipFill>
          <a:blip r:embed="rId13" cstate="print">
            <a:duotone>
              <a:prstClr val="black"/>
              <a:schemeClr val="accent6">
                <a:lumMod val="40000"/>
                <a:lumOff val="60000"/>
                <a:tint val="45000"/>
                <a:satMod val="400000"/>
              </a:schemeClr>
            </a:duotone>
            <a:lum bright="10000"/>
          </a:blip>
          <a:stretch>
            <a:fillRect/>
          </a:stretch>
        </p:blipFill>
        <p:spPr>
          <a:xfrm>
            <a:off x="1905000" y="762000"/>
            <a:ext cx="5183305" cy="5410200"/>
          </a:xfrm>
          <a:prstGeom prst="rect">
            <a:avLst/>
          </a:prstGeom>
        </p:spPr>
      </p:pic>
      <p:sp>
        <p:nvSpPr>
          <p:cNvPr id="1027"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573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1828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53B0443-50BC-4417-B04B-D539D0356991}" type="datetimeFigureOut">
              <a:rPr lang="en-US"/>
              <a:pPr>
                <a:defRPr/>
              </a:pPr>
              <a:t>10/24/2024</a:t>
            </a:fld>
            <a:endParaRPr lang="en-US"/>
          </a:p>
        </p:txBody>
      </p:sp>
      <p:sp>
        <p:nvSpPr>
          <p:cNvPr id="5" name="Footer Placeholder 4"/>
          <p:cNvSpPr>
            <a:spLocks noGrp="1"/>
          </p:cNvSpPr>
          <p:nvPr>
            <p:ph type="ftr" sz="quarter" idx="3"/>
          </p:nvPr>
        </p:nvSpPr>
        <p:spPr>
          <a:xfrm>
            <a:off x="2590800" y="6356350"/>
            <a:ext cx="2438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5334000" y="6356350"/>
            <a:ext cx="1676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8791B50-B5C9-4345-84D7-BEEE36F4C76D}"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pic>
        <p:nvPicPr>
          <p:cNvPr id="1032"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4200" y="5938838"/>
            <a:ext cx="787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757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ctr" rtl="1" eaLnBrk="0" fontAlgn="base" hangingPunct="0">
        <a:spcBef>
          <a:spcPct val="0"/>
        </a:spcBef>
        <a:spcAft>
          <a:spcPct val="0"/>
        </a:spcAft>
        <a:defRPr sz="3200" kern="1200">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p:titleStyle>
    <p:body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6A69A3-150E-4196-9818-30B02450B4A8}" type="datetime1">
              <a:rPr lang="en-US" smtClean="0">
                <a:solidFill>
                  <a:prstClr val="black">
                    <a:tint val="75000"/>
                  </a:prstClr>
                </a:solidFill>
              </a:rPr>
              <a:pPr/>
              <a:t>10/24/2024</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4786E5-36B4-4750-9BD9-353AA4FBC168}"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rot="5400000">
            <a:off x="8678099" y="5823006"/>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172266980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989318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pPr defTabSz="685800"/>
            <a:fld id="{1D8BD707-D9CF-40AE-B4C6-C98DA3205C09}" type="datetimeFigureOut">
              <a:rPr lang="en-US" smtClean="0">
                <a:solidFill>
                  <a:srgbClr val="04617B">
                    <a:shade val="90000"/>
                  </a:srgbClr>
                </a:solidFill>
              </a:rPr>
              <a:pPr defTabSz="685800"/>
              <a:t>10/24/2024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pPr defTabSz="685800"/>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pPr defTabSz="685800"/>
            <a:fld id="{B6F15528-21DE-4FAA-801E-634DDDAF4B2B}" type="slidenum">
              <a:rPr lang="en-US" smtClean="0">
                <a:solidFill>
                  <a:srgbClr val="04617B">
                    <a:shade val="90000"/>
                  </a:srgbClr>
                </a:solidFill>
              </a:rPr>
              <a:pPr defTabSz="685800"/>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13065881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4.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7478D2-7D96-23BB-97AF-8623EC4CC489}"/>
              </a:ext>
            </a:extLst>
          </p:cNvPr>
          <p:cNvSpPr>
            <a:spLocks noGrp="1"/>
          </p:cNvSpPr>
          <p:nvPr>
            <p:ph type="subTitle" idx="1"/>
          </p:nvPr>
        </p:nvSpPr>
        <p:spPr>
          <a:xfrm>
            <a:off x="3866804" y="3354909"/>
            <a:ext cx="5257800" cy="2601856"/>
          </a:xfrm>
        </p:spPr>
        <p:txBody>
          <a:bodyPr>
            <a:normAutofit fontScale="85000" lnSpcReduction="20000"/>
          </a:bodyPr>
          <a:lstStyle/>
          <a:p>
            <a:pPr algn="ctr" defTabSz="685800">
              <a:lnSpc>
                <a:spcPct val="150000"/>
              </a:lnSpc>
              <a:spcBef>
                <a:spcPts val="0"/>
              </a:spcBef>
              <a:buClrTx/>
              <a:buSzTx/>
              <a:defRPr/>
            </a:pPr>
            <a:r>
              <a:rPr lang="fa-IR" sz="2400" b="1" dirty="0">
                <a:solidFill>
                  <a:srgbClr val="3691AA">
                    <a:lumMod val="50000"/>
                  </a:srgbClr>
                </a:solidFill>
                <a:latin typeface="Georgia"/>
                <a:cs typeface="B Zar" panose="00000400000000000000" pitchFamily="2" charset="-78"/>
              </a:rPr>
              <a:t> </a:t>
            </a:r>
            <a:r>
              <a:rPr lang="fa-IR" sz="2400" b="1" dirty="0" smtClean="0">
                <a:solidFill>
                  <a:srgbClr val="FF0000"/>
                </a:solidFill>
                <a:latin typeface="Georgia"/>
                <a:cs typeface="B Zar" panose="00000400000000000000" pitchFamily="2" charset="-78"/>
              </a:rPr>
              <a:t>اهمیت تدوین </a:t>
            </a:r>
            <a:r>
              <a:rPr lang="fa-IR" sz="2400" b="1" dirty="0">
                <a:solidFill>
                  <a:srgbClr val="FF0000"/>
                </a:solidFill>
                <a:latin typeface="Georgia"/>
                <a:cs typeface="B Zar" panose="00000400000000000000" pitchFamily="2" charset="-78"/>
              </a:rPr>
              <a:t>برنامه ارتباطات خطر و مشارکت مردمی</a:t>
            </a:r>
          </a:p>
          <a:p>
            <a:pPr algn="ctr" defTabSz="685800">
              <a:lnSpc>
                <a:spcPct val="150000"/>
              </a:lnSpc>
              <a:spcBef>
                <a:spcPts val="0"/>
              </a:spcBef>
              <a:buClrTx/>
              <a:buSzTx/>
              <a:defRPr/>
            </a:pPr>
            <a:r>
              <a:rPr lang="fa-IR" sz="2100" dirty="0" smtClean="0">
                <a:solidFill>
                  <a:prstClr val="black"/>
                </a:solidFill>
                <a:latin typeface="Georgia"/>
                <a:cs typeface="B Titr" panose="00000700000000000000" pitchFamily="2" charset="-78"/>
              </a:rPr>
              <a:t> در مراقبت</a:t>
            </a:r>
            <a:r>
              <a:rPr lang="fa-IR" sz="2100" dirty="0">
                <a:solidFill>
                  <a:prstClr val="black"/>
                </a:solidFill>
                <a:latin typeface="Georgia"/>
                <a:cs typeface="B Titr" panose="00000700000000000000" pitchFamily="2" charset="-78"/>
              </a:rPr>
              <a:t>، کنترل و پیگیری و </a:t>
            </a:r>
            <a:r>
              <a:rPr lang="fa-IR" sz="2100" dirty="0" smtClean="0">
                <a:solidFill>
                  <a:prstClr val="black"/>
                </a:solidFill>
                <a:latin typeface="Georgia"/>
                <a:cs typeface="B Titr" panose="00000700000000000000" pitchFamily="2" charset="-78"/>
              </a:rPr>
              <a:t>استقرار</a:t>
            </a:r>
          </a:p>
          <a:p>
            <a:pPr algn="ctr" defTabSz="685800">
              <a:lnSpc>
                <a:spcPct val="150000"/>
              </a:lnSpc>
              <a:spcBef>
                <a:spcPts val="0"/>
              </a:spcBef>
              <a:buClrTx/>
              <a:buSzTx/>
              <a:defRPr/>
            </a:pPr>
            <a:r>
              <a:rPr lang="fa-IR" sz="2100" dirty="0" smtClean="0">
                <a:solidFill>
                  <a:prstClr val="black"/>
                </a:solidFill>
                <a:latin typeface="Georgia"/>
                <a:cs typeface="B Titr" panose="00000700000000000000" pitchFamily="2" charset="-78"/>
              </a:rPr>
              <a:t> </a:t>
            </a:r>
            <a:r>
              <a:rPr lang="fa-IR" sz="2100" dirty="0">
                <a:solidFill>
                  <a:prstClr val="black"/>
                </a:solidFill>
                <a:latin typeface="Georgia"/>
                <a:cs typeface="B Titr" panose="00000700000000000000" pitchFamily="2" charset="-78"/>
              </a:rPr>
              <a:t>پشه آئدس مهاجم آلبوپیکتوس در استان </a:t>
            </a:r>
            <a:r>
              <a:rPr lang="fa-IR" sz="2100" dirty="0" smtClean="0">
                <a:solidFill>
                  <a:prstClr val="black"/>
                </a:solidFill>
                <a:latin typeface="Georgia"/>
                <a:cs typeface="B Titr" panose="00000700000000000000" pitchFamily="2" charset="-78"/>
              </a:rPr>
              <a:t>گیلان</a:t>
            </a:r>
          </a:p>
          <a:p>
            <a:pPr algn="ctr" defTabSz="685800">
              <a:lnSpc>
                <a:spcPct val="150000"/>
              </a:lnSpc>
              <a:spcBef>
                <a:spcPts val="0"/>
              </a:spcBef>
              <a:buClrTx/>
              <a:buSzTx/>
              <a:defRPr/>
            </a:pPr>
            <a:endParaRPr lang="fa-IR" sz="2100" dirty="0">
              <a:solidFill>
                <a:prstClr val="black"/>
              </a:solidFill>
              <a:latin typeface="Georgia"/>
              <a:cs typeface="B Titr" panose="00000700000000000000" pitchFamily="2" charset="-78"/>
            </a:endParaRPr>
          </a:p>
          <a:p>
            <a:pPr algn="ctr" defTabSz="685800">
              <a:lnSpc>
                <a:spcPct val="150000"/>
              </a:lnSpc>
              <a:spcBef>
                <a:spcPts val="0"/>
              </a:spcBef>
              <a:buClrTx/>
              <a:buSzTx/>
              <a:defRPr/>
            </a:pPr>
            <a:r>
              <a:rPr lang="fa-IR" sz="2925" dirty="0">
                <a:solidFill>
                  <a:schemeClr val="tx1"/>
                </a:solidFill>
                <a:latin typeface="Georgia"/>
                <a:cs typeface="B Titr" panose="00000700000000000000" pitchFamily="2" charset="-78"/>
              </a:rPr>
              <a:t>معاونت بهداشتی گیلان</a:t>
            </a:r>
          </a:p>
          <a:p>
            <a:pPr algn="ctr" defTabSz="685800">
              <a:lnSpc>
                <a:spcPct val="150000"/>
              </a:lnSpc>
              <a:spcBef>
                <a:spcPts val="0"/>
              </a:spcBef>
              <a:buClrTx/>
              <a:buSzTx/>
              <a:defRPr/>
            </a:pPr>
            <a:r>
              <a:rPr lang="fa-IR" sz="2500" b="1" dirty="0">
                <a:solidFill>
                  <a:srgbClr val="3691AA">
                    <a:lumMod val="50000"/>
                  </a:srgbClr>
                </a:solidFill>
                <a:latin typeface="Georgia"/>
                <a:cs typeface="B Zar" panose="00000400000000000000" pitchFamily="2" charset="-78"/>
              </a:rPr>
              <a:t>گروه آموزش و </a:t>
            </a:r>
            <a:r>
              <a:rPr lang="fa-IR" sz="2500" b="1" dirty="0" smtClean="0">
                <a:solidFill>
                  <a:srgbClr val="3691AA">
                    <a:lumMod val="50000"/>
                  </a:srgbClr>
                </a:solidFill>
                <a:latin typeface="Georgia"/>
                <a:cs typeface="B Zar" panose="00000400000000000000" pitchFamily="2" charset="-78"/>
              </a:rPr>
              <a:t>ارتقای </a:t>
            </a:r>
            <a:r>
              <a:rPr lang="fa-IR" sz="2500" b="1" dirty="0">
                <a:solidFill>
                  <a:srgbClr val="3691AA">
                    <a:lumMod val="50000"/>
                  </a:srgbClr>
                </a:solidFill>
                <a:latin typeface="Georgia"/>
                <a:cs typeface="B Zar" panose="00000400000000000000" pitchFamily="2" charset="-78"/>
              </a:rPr>
              <a:t>سلامت </a:t>
            </a:r>
          </a:p>
          <a:p>
            <a:pPr algn="ctr" defTabSz="685800">
              <a:lnSpc>
                <a:spcPct val="150000"/>
              </a:lnSpc>
              <a:spcBef>
                <a:spcPts val="0"/>
              </a:spcBef>
              <a:buClrTx/>
              <a:buSzTx/>
              <a:defRPr/>
            </a:pPr>
            <a:endParaRPr lang="fa-IR" sz="2925" dirty="0">
              <a:latin typeface="Georgia"/>
              <a:cs typeface="B Titr" panose="00000700000000000000" pitchFamily="2" charset="-78"/>
            </a:endParaRPr>
          </a:p>
        </p:txBody>
      </p:sp>
      <p:pic>
        <p:nvPicPr>
          <p:cNvPr id="65" name="Picture 64">
            <a:extLst>
              <a:ext uri="{FF2B5EF4-FFF2-40B4-BE49-F238E27FC236}">
                <a16:creationId xmlns:a16="http://schemas.microsoft.com/office/drawing/2014/main" id="{71BAE320-6A13-489A-9C8A-8E8101C7C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011" y="302660"/>
            <a:ext cx="634539" cy="634539"/>
          </a:xfrm>
          <a:prstGeom prst="rect">
            <a:avLst/>
          </a:prstGeom>
        </p:spPr>
      </p:pic>
      <p:pic>
        <p:nvPicPr>
          <p:cNvPr id="66" name="Picture 65"/>
          <p:cNvPicPr>
            <a:picLocks noChangeAspect="1"/>
          </p:cNvPicPr>
          <p:nvPr/>
        </p:nvPicPr>
        <p:blipFill>
          <a:blip r:embed="rId4"/>
          <a:stretch>
            <a:fillRect/>
          </a:stretch>
        </p:blipFill>
        <p:spPr>
          <a:xfrm>
            <a:off x="5179030" y="381000"/>
            <a:ext cx="3945574" cy="2536441"/>
          </a:xfrm>
          <a:prstGeom prst="rect">
            <a:avLst/>
          </a:prstGeom>
        </p:spPr>
      </p:pic>
      <p:pic>
        <p:nvPicPr>
          <p:cNvPr id="6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37" y="961753"/>
            <a:ext cx="3829050" cy="4786313"/>
          </a:xfrm>
          <a:prstGeom prst="rect">
            <a:avLst/>
          </a:prstGeom>
        </p:spPr>
      </p:pic>
    </p:spTree>
    <p:extLst>
      <p:ext uri="{BB962C8B-B14F-4D97-AF65-F5344CB8AC3E}">
        <p14:creationId xmlns:p14="http://schemas.microsoft.com/office/powerpoint/2010/main" val="6951351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7" name="Title 1"/>
          <p:cNvSpPr txBox="1">
            <a:spLocks/>
          </p:cNvSpPr>
          <p:nvPr/>
        </p:nvSpPr>
        <p:spPr bwMode="auto">
          <a:xfrm>
            <a:off x="121089" y="838199"/>
            <a:ext cx="8900535" cy="1447801"/>
          </a:xfrm>
          <a:prstGeom prst="rect">
            <a:avLst/>
          </a:pr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solidFill>
                  <a:prstClr val="black">
                    <a:lumMod val="75000"/>
                    <a:lumOff val="25000"/>
                  </a:prstClr>
                </a:solidFill>
                <a:latin typeface="Trebuchet MS"/>
                <a:cs typeface="B Titr" panose="00000700000000000000" pitchFamily="2" charset="-78"/>
              </a:rPr>
              <a:t>با </a:t>
            </a:r>
            <a:r>
              <a:rPr lang="fa-IR" sz="1600" dirty="0">
                <a:solidFill>
                  <a:srgbClr val="FF0000"/>
                </a:solidFill>
                <a:latin typeface="Trebuchet MS"/>
                <a:cs typeface="B Titr" panose="00000700000000000000" pitchFamily="2" charset="-78"/>
              </a:rPr>
              <a:t>طولانی شدن </a:t>
            </a:r>
            <a:r>
              <a:rPr lang="fa-IR" sz="1600" dirty="0" smtClean="0">
                <a:solidFill>
                  <a:srgbClr val="FF0000"/>
                </a:solidFill>
                <a:latin typeface="Trebuchet MS"/>
                <a:cs typeface="B Titr" panose="00000700000000000000" pitchFamily="2" charset="-78"/>
              </a:rPr>
              <a:t>همه گیری ها</a:t>
            </a:r>
            <a:r>
              <a:rPr lang="fa-IR" sz="1600" dirty="0" smtClean="0">
                <a:solidFill>
                  <a:prstClr val="black">
                    <a:lumMod val="75000"/>
                    <a:lumOff val="25000"/>
                  </a:prstClr>
                </a:solidFill>
                <a:latin typeface="Trebuchet MS"/>
                <a:cs typeface="B Titr" panose="00000700000000000000" pitchFamily="2" charset="-78"/>
              </a:rPr>
              <a:t>، </a:t>
            </a:r>
            <a:r>
              <a:rPr lang="fa-IR" sz="1600" dirty="0">
                <a:solidFill>
                  <a:prstClr val="black">
                    <a:lumMod val="75000"/>
                    <a:lumOff val="25000"/>
                  </a:prstClr>
                </a:solidFill>
                <a:latin typeface="Trebuchet MS"/>
                <a:cs typeface="B Titr" panose="00000700000000000000" pitchFamily="2" charset="-78"/>
              </a:rPr>
              <a:t>با </a:t>
            </a:r>
            <a:r>
              <a:rPr lang="fa-IR" sz="1600" dirty="0">
                <a:solidFill>
                  <a:srgbClr val="FF0000"/>
                </a:solidFill>
                <a:latin typeface="Trebuchet MS"/>
                <a:cs typeface="B Titr" panose="00000700000000000000" pitchFamily="2" charset="-78"/>
              </a:rPr>
              <a:t>افزایش خستگی </a:t>
            </a:r>
            <a:r>
              <a:rPr lang="fa-IR" sz="1600" dirty="0">
                <a:solidFill>
                  <a:prstClr val="black">
                    <a:lumMod val="75000"/>
                    <a:lumOff val="25000"/>
                  </a:prstClr>
                </a:solidFill>
                <a:latin typeface="Trebuchet MS"/>
                <a:cs typeface="B Titr" panose="00000700000000000000" pitchFamily="2" charset="-78"/>
              </a:rPr>
              <a:t>ناشی از همه گیری  مواجه هستیم. </a:t>
            </a:r>
            <a:endParaRPr lang="en-US" sz="1600" dirty="0" smtClean="0">
              <a:solidFill>
                <a:prstClr val="black">
                  <a:lumMod val="75000"/>
                  <a:lumOff val="25000"/>
                </a:prstClr>
              </a:solidFill>
              <a:latin typeface="Trebuchet MS"/>
              <a:cs typeface="B Titr" panose="00000700000000000000" pitchFamily="2" charset="-78"/>
            </a:endParaRP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i="1" dirty="0" smtClean="0">
                <a:solidFill>
                  <a:srgbClr val="FF0000"/>
                </a:solidFill>
                <a:latin typeface="Trebuchet MS"/>
                <a:cs typeface="B Titr" panose="00000700000000000000" pitchFamily="2" charset="-78"/>
              </a:rPr>
              <a:t>خستگی </a:t>
            </a:r>
            <a:r>
              <a:rPr lang="fa-IR" sz="1600" i="1" dirty="0">
                <a:solidFill>
                  <a:srgbClr val="FF0000"/>
                </a:solidFill>
                <a:latin typeface="Trebuchet MS"/>
                <a:cs typeface="B Titr" panose="00000700000000000000" pitchFamily="2" charset="-78"/>
              </a:rPr>
              <a:t>روزافزون</a:t>
            </a:r>
            <a:r>
              <a:rPr lang="fa-IR" sz="1600" dirty="0">
                <a:solidFill>
                  <a:prstClr val="black">
                    <a:lumMod val="75000"/>
                    <a:lumOff val="25000"/>
                  </a:prstClr>
                </a:solidFill>
                <a:latin typeface="Trebuchet MS"/>
                <a:cs typeface="B Titr" panose="00000700000000000000" pitchFamily="2" charset="-78"/>
              </a:rPr>
              <a:t>، </a:t>
            </a:r>
            <a:r>
              <a:rPr lang="fa-IR" sz="1600" i="1" dirty="0">
                <a:solidFill>
                  <a:srgbClr val="FF0000"/>
                </a:solidFill>
                <a:latin typeface="Trebuchet MS"/>
                <a:cs typeface="B Titr" panose="00000700000000000000" pitchFamily="2" charset="-78"/>
              </a:rPr>
              <a:t>استرس ناشی از عدم اطمینان</a:t>
            </a:r>
            <a:r>
              <a:rPr lang="fa-IR" sz="1600" dirty="0">
                <a:solidFill>
                  <a:prstClr val="black">
                    <a:lumMod val="75000"/>
                    <a:lumOff val="25000"/>
                  </a:prstClr>
                </a:solidFill>
                <a:latin typeface="Trebuchet MS"/>
                <a:cs typeface="B Titr" panose="00000700000000000000" pitchFamily="2" charset="-78"/>
              </a:rPr>
              <a:t>، </a:t>
            </a:r>
            <a:r>
              <a:rPr lang="fa-IR" sz="1600" i="1" dirty="0">
                <a:solidFill>
                  <a:srgbClr val="FF0000"/>
                </a:solidFill>
                <a:latin typeface="Trebuchet MS"/>
                <a:cs typeface="B Titr" panose="00000700000000000000" pitchFamily="2" charset="-78"/>
              </a:rPr>
              <a:t>کاهش درک خطر </a:t>
            </a:r>
            <a:r>
              <a:rPr lang="fa-IR" sz="1600" dirty="0" smtClean="0">
                <a:solidFill>
                  <a:prstClr val="black">
                    <a:lumMod val="75000"/>
                    <a:lumOff val="25000"/>
                  </a:prstClr>
                </a:solidFill>
                <a:latin typeface="Trebuchet MS"/>
                <a:cs typeface="B Titr" panose="00000700000000000000" pitchFamily="2" charset="-78"/>
              </a:rPr>
              <a:t>و، </a:t>
            </a:r>
            <a:r>
              <a:rPr lang="fa-IR" sz="1600" i="1" dirty="0" smtClean="0">
                <a:solidFill>
                  <a:srgbClr val="FF0000"/>
                </a:solidFill>
                <a:latin typeface="Trebuchet MS"/>
                <a:cs typeface="B Titr" panose="00000700000000000000" pitchFamily="2" charset="-78"/>
              </a:rPr>
              <a:t>کاهش اعتماد به عملکرد دولت</a:t>
            </a:r>
            <a:endParaRPr lang="en-US" sz="1600" i="1" dirty="0" smtClean="0">
              <a:solidFill>
                <a:srgbClr val="FF0000"/>
              </a:solidFill>
              <a:latin typeface="Trebuchet MS"/>
              <a:cs typeface="B Titr" panose="00000700000000000000" pitchFamily="2" charset="-78"/>
            </a:endParaRP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solidFill>
                  <a:prstClr val="black">
                    <a:lumMod val="75000"/>
                    <a:lumOff val="25000"/>
                  </a:prstClr>
                </a:solidFill>
                <a:latin typeface="Trebuchet MS"/>
                <a:cs typeface="B Titr" panose="00000700000000000000" pitchFamily="2" charset="-78"/>
              </a:rPr>
              <a:t>منجر به </a:t>
            </a:r>
            <a:r>
              <a:rPr lang="fa-IR" sz="1600" i="1" dirty="0">
                <a:solidFill>
                  <a:srgbClr val="FF0000"/>
                </a:solidFill>
                <a:latin typeface="Trebuchet MS"/>
                <a:cs typeface="B Titr" panose="00000700000000000000" pitchFamily="2" charset="-78"/>
              </a:rPr>
              <a:t>تاثیرات منفی بر جامعه </a:t>
            </a: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smtClean="0">
                <a:solidFill>
                  <a:prstClr val="black">
                    <a:lumMod val="75000"/>
                    <a:lumOff val="25000"/>
                  </a:prstClr>
                </a:solidFill>
                <a:latin typeface="Trebuchet MS"/>
                <a:cs typeface="B Titr" panose="00000700000000000000" pitchFamily="2" charset="-78"/>
              </a:rPr>
              <a:t>منجر </a:t>
            </a:r>
            <a:r>
              <a:rPr lang="fa-IR" sz="1600" dirty="0">
                <a:solidFill>
                  <a:prstClr val="black">
                    <a:lumMod val="75000"/>
                    <a:lumOff val="25000"/>
                  </a:prstClr>
                </a:solidFill>
                <a:latin typeface="Trebuchet MS"/>
                <a:cs typeface="B Titr" panose="00000700000000000000" pitchFamily="2" charset="-78"/>
              </a:rPr>
              <a:t>به </a:t>
            </a:r>
            <a:r>
              <a:rPr lang="fa-IR" sz="1600" i="1" dirty="0">
                <a:solidFill>
                  <a:srgbClr val="FF0000"/>
                </a:solidFill>
                <a:latin typeface="Trebuchet MS"/>
                <a:cs typeface="B Titr" panose="00000700000000000000" pitchFamily="2" charset="-78"/>
              </a:rPr>
              <a:t>کاهش انگیزه </a:t>
            </a:r>
            <a:r>
              <a:rPr lang="fa-IR" sz="1600" dirty="0">
                <a:solidFill>
                  <a:prstClr val="black">
                    <a:lumMod val="75000"/>
                    <a:lumOff val="25000"/>
                  </a:prstClr>
                </a:solidFill>
                <a:latin typeface="Trebuchet MS"/>
                <a:cs typeface="B Titr" panose="00000700000000000000" pitchFamily="2" charset="-78"/>
              </a:rPr>
              <a:t>افراد برای </a:t>
            </a:r>
            <a:r>
              <a:rPr lang="fa-IR" sz="1600" i="1" dirty="0">
                <a:solidFill>
                  <a:srgbClr val="FF0000"/>
                </a:solidFill>
                <a:latin typeface="Trebuchet MS"/>
                <a:cs typeface="B Titr" panose="00000700000000000000" pitchFamily="2" charset="-78"/>
              </a:rPr>
              <a:t>پیروی از دستورالعمل های </a:t>
            </a:r>
            <a:r>
              <a:rPr lang="fa-IR" sz="1600" dirty="0">
                <a:solidFill>
                  <a:prstClr val="black">
                    <a:lumMod val="75000"/>
                    <a:lumOff val="25000"/>
                  </a:prstClr>
                </a:solidFill>
                <a:latin typeface="Trebuchet MS"/>
                <a:cs typeface="B Titr" panose="00000700000000000000" pitchFamily="2" charset="-78"/>
              </a:rPr>
              <a:t>بهداشتی می شود</a:t>
            </a:r>
            <a:r>
              <a:rPr lang="fa-IR" sz="1600" dirty="0" smtClean="0">
                <a:solidFill>
                  <a:prstClr val="black">
                    <a:lumMod val="75000"/>
                    <a:lumOff val="25000"/>
                  </a:prstClr>
                </a:solidFill>
                <a:latin typeface="Trebuchet MS"/>
                <a:cs typeface="B Titr" panose="00000700000000000000" pitchFamily="2" charset="-78"/>
              </a:rPr>
              <a:t>.</a:t>
            </a:r>
          </a:p>
        </p:txBody>
      </p:sp>
      <p:sp>
        <p:nvSpPr>
          <p:cNvPr id="9" name="Title 1"/>
          <p:cNvSpPr txBox="1">
            <a:spLocks/>
          </p:cNvSpPr>
          <p:nvPr/>
        </p:nvSpPr>
        <p:spPr bwMode="auto">
          <a:xfrm>
            <a:off x="121089" y="2819400"/>
            <a:ext cx="8900535" cy="304799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altLang="en-US" sz="2000" dirty="0">
                <a:solidFill>
                  <a:schemeClr val="accent6">
                    <a:lumMod val="75000"/>
                  </a:schemeClr>
                </a:solidFill>
                <a:cs typeface="B Titr" panose="00000700000000000000" pitchFamily="2" charset="-78"/>
              </a:rPr>
              <a:t>رویکردهای هماهنگ</a:t>
            </a:r>
            <a:r>
              <a:rPr lang="fa-IR" altLang="en-US" sz="2000" dirty="0">
                <a:solidFill>
                  <a:prstClr val="black"/>
                </a:solidFill>
                <a:cs typeface="B Titr" panose="00000700000000000000" pitchFamily="2" charset="-78"/>
              </a:rPr>
              <a:t>، </a:t>
            </a:r>
            <a:r>
              <a:rPr lang="fa-IR" altLang="en-US" sz="2000" dirty="0">
                <a:solidFill>
                  <a:schemeClr val="accent6">
                    <a:lumMod val="75000"/>
                  </a:schemeClr>
                </a:solidFill>
                <a:cs typeface="B Titr" panose="00000700000000000000" pitchFamily="2" charset="-78"/>
              </a:rPr>
              <a:t>انطباقی</a:t>
            </a:r>
            <a:r>
              <a:rPr lang="fa-IR" altLang="en-US" sz="2000" dirty="0">
                <a:solidFill>
                  <a:prstClr val="black"/>
                </a:solidFill>
                <a:cs typeface="B Titr" panose="00000700000000000000" pitchFamily="2" charset="-78"/>
              </a:rPr>
              <a:t>، </a:t>
            </a:r>
            <a:r>
              <a:rPr lang="fa-IR" altLang="en-US" sz="2000" dirty="0">
                <a:solidFill>
                  <a:schemeClr val="accent6">
                    <a:lumMod val="75000"/>
                  </a:schemeClr>
                </a:solidFill>
                <a:cs typeface="B Titr" panose="00000700000000000000" pitchFamily="2" charset="-78"/>
              </a:rPr>
              <a:t>نوآورانه</a:t>
            </a:r>
            <a:r>
              <a:rPr lang="fa-IR" altLang="en-US" sz="2000" dirty="0">
                <a:solidFill>
                  <a:prstClr val="black"/>
                </a:solidFill>
                <a:cs typeface="B Titr" panose="00000700000000000000" pitchFamily="2" charset="-78"/>
              </a:rPr>
              <a:t>، </a:t>
            </a:r>
            <a:r>
              <a:rPr lang="fa-IR" altLang="en-US" sz="2000" dirty="0">
                <a:solidFill>
                  <a:schemeClr val="accent6">
                    <a:lumMod val="75000"/>
                  </a:schemeClr>
                </a:solidFill>
                <a:cs typeface="B Titr" panose="00000700000000000000" pitchFamily="2" charset="-78"/>
              </a:rPr>
              <a:t>محلی</a:t>
            </a:r>
            <a:r>
              <a:rPr lang="fa-IR" altLang="en-US" sz="2000" dirty="0">
                <a:solidFill>
                  <a:prstClr val="black"/>
                </a:solidFill>
                <a:cs typeface="B Titr" panose="00000700000000000000" pitchFamily="2" charset="-78"/>
              </a:rPr>
              <a:t> و </a:t>
            </a:r>
            <a:r>
              <a:rPr lang="fa-IR" altLang="en-US" sz="2000" dirty="0">
                <a:solidFill>
                  <a:schemeClr val="accent6">
                    <a:lumMod val="75000"/>
                  </a:schemeClr>
                </a:solidFill>
                <a:cs typeface="B Titr" panose="00000700000000000000" pitchFamily="2" charset="-78"/>
              </a:rPr>
              <a:t>مشارکتی</a:t>
            </a:r>
            <a:r>
              <a:rPr lang="fa-IR" altLang="en-US" sz="2000" dirty="0">
                <a:solidFill>
                  <a:prstClr val="black"/>
                </a:solidFill>
                <a:cs typeface="B Titr" panose="00000700000000000000" pitchFamily="2" charset="-78"/>
              </a:rPr>
              <a:t> برای </a:t>
            </a:r>
            <a:r>
              <a:rPr lang="fa-IR" altLang="en-US" sz="2000" dirty="0">
                <a:solidFill>
                  <a:schemeClr val="accent6">
                    <a:lumMod val="75000"/>
                  </a:schemeClr>
                </a:solidFill>
                <a:cs typeface="B Titr" panose="00000700000000000000" pitchFamily="2" charset="-78"/>
              </a:rPr>
              <a:t>چگونگی تعامل با جوامع </a:t>
            </a:r>
            <a:r>
              <a:rPr lang="fa-IR" altLang="en-US" sz="2000" dirty="0">
                <a:solidFill>
                  <a:prstClr val="black"/>
                </a:solidFill>
                <a:cs typeface="B Titr" panose="00000700000000000000" pitchFamily="2" charset="-78"/>
              </a:rPr>
              <a:t>در مورد </a:t>
            </a:r>
            <a:r>
              <a:rPr lang="fa-IR" altLang="en-US" sz="2000" dirty="0" smtClean="0">
                <a:solidFill>
                  <a:prstClr val="black"/>
                </a:solidFill>
                <a:cs typeface="B Titr" panose="00000700000000000000" pitchFamily="2" charset="-78"/>
              </a:rPr>
              <a:t>بیماری ها و مشکلات سلامت برای </a:t>
            </a:r>
            <a:r>
              <a:rPr lang="fa-IR" altLang="en-US" sz="2000" dirty="0">
                <a:solidFill>
                  <a:prstClr val="black"/>
                </a:solidFill>
                <a:cs typeface="B Titr" panose="00000700000000000000" pitchFamily="2" charset="-78"/>
              </a:rPr>
              <a:t>کنترل </a:t>
            </a:r>
            <a:r>
              <a:rPr lang="fa-IR" altLang="en-US" sz="2000" dirty="0" smtClean="0">
                <a:solidFill>
                  <a:prstClr val="black"/>
                </a:solidFill>
                <a:cs typeface="B Titr" panose="00000700000000000000" pitchFamily="2" charset="-78"/>
              </a:rPr>
              <a:t>بیماری </a:t>
            </a:r>
            <a:r>
              <a:rPr lang="fa-IR" altLang="en-US" sz="2000" dirty="0">
                <a:solidFill>
                  <a:prstClr val="black"/>
                </a:solidFill>
                <a:cs typeface="B Titr" panose="00000700000000000000" pitchFamily="2" charset="-78"/>
              </a:rPr>
              <a:t>و کاهش تأثیرات آن بسیار مهم است. </a:t>
            </a:r>
            <a:endParaRPr lang="fa-IR" altLang="en-US" sz="2000" dirty="0" smtClean="0">
              <a:solidFill>
                <a:prstClr val="black"/>
              </a:solidFill>
              <a:cs typeface="B Titr" panose="00000700000000000000" pitchFamily="2" charset="-78"/>
            </a:endParaRP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altLang="en-US" sz="2000" dirty="0">
              <a:solidFill>
                <a:prstClr val="black"/>
              </a:solidFill>
              <a:cs typeface="B Titr" panose="00000700000000000000" pitchFamily="2" charset="-78"/>
            </a:endParaRP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altLang="en-US" sz="2000" dirty="0">
                <a:solidFill>
                  <a:srgbClr val="0070C0"/>
                </a:solidFill>
                <a:cs typeface="B Titr" panose="00000700000000000000" pitchFamily="2" charset="-78"/>
              </a:rPr>
              <a:t>بدون مشارکت جامعه</a:t>
            </a:r>
            <a:r>
              <a:rPr lang="fa-IR" altLang="en-US" sz="2000" dirty="0">
                <a:solidFill>
                  <a:prstClr val="black"/>
                </a:solidFill>
                <a:cs typeface="B Titr" panose="00000700000000000000" pitchFamily="2" charset="-78"/>
              </a:rPr>
              <a:t>، این خطر وجود دارد که </a:t>
            </a:r>
            <a:r>
              <a:rPr lang="fa-IR" altLang="en-US" sz="2000" dirty="0">
                <a:solidFill>
                  <a:srgbClr val="FF0000"/>
                </a:solidFill>
                <a:cs typeface="B Titr" panose="00000700000000000000" pitchFamily="2" charset="-78"/>
              </a:rPr>
              <a:t>اطلاعات غلط، سردرگمی و بی اعتمادی </a:t>
            </a:r>
            <a:r>
              <a:rPr lang="fa-IR" altLang="en-US" sz="2000" dirty="0">
                <a:solidFill>
                  <a:prstClr val="black"/>
                </a:solidFill>
                <a:cs typeface="B Titr" panose="00000700000000000000" pitchFamily="2" charset="-78"/>
              </a:rPr>
              <a:t>بتواند </a:t>
            </a:r>
            <a:r>
              <a:rPr lang="fa-IR" altLang="en-US" sz="2000" dirty="0">
                <a:solidFill>
                  <a:srgbClr val="FF0000"/>
                </a:solidFill>
                <a:cs typeface="B Titr" panose="00000700000000000000" pitchFamily="2" charset="-78"/>
              </a:rPr>
              <a:t>اقدامات و خدمات بهداشتی را تضعیف </a:t>
            </a:r>
            <a:r>
              <a:rPr lang="fa-IR" altLang="en-US" sz="2000" dirty="0">
                <a:solidFill>
                  <a:prstClr val="black"/>
                </a:solidFill>
                <a:cs typeface="B Titr" panose="00000700000000000000" pitchFamily="2" charset="-78"/>
              </a:rPr>
              <a:t>کند</a:t>
            </a:r>
            <a:r>
              <a:rPr lang="fa-IR" altLang="en-US" sz="2000" dirty="0" smtClean="0">
                <a:solidFill>
                  <a:prstClr val="black"/>
                </a:solidFill>
                <a:cs typeface="B Titr" panose="00000700000000000000" pitchFamily="2" charset="-78"/>
              </a:rPr>
              <a:t>.</a:t>
            </a: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altLang="en-US" sz="2000" dirty="0" smtClean="0">
              <a:solidFill>
                <a:prstClr val="black"/>
              </a:solidFill>
              <a:cs typeface="B Titr" panose="00000700000000000000" pitchFamily="2" charset="-78"/>
            </a:endParaRPr>
          </a:p>
          <a:p>
            <a:pPr marL="0" lv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altLang="en-US" sz="2200" i="1" dirty="0" smtClean="0">
                <a:solidFill>
                  <a:schemeClr val="accent6">
                    <a:lumMod val="75000"/>
                  </a:schemeClr>
                </a:solidFill>
                <a:cs typeface="B Titr" panose="00000700000000000000" pitchFamily="2" charset="-78"/>
              </a:rPr>
              <a:t> </a:t>
            </a:r>
            <a:r>
              <a:rPr lang="fa-IR" altLang="en-US" sz="2200" i="1" dirty="0">
                <a:solidFill>
                  <a:schemeClr val="accent6">
                    <a:lumMod val="75000"/>
                  </a:schemeClr>
                </a:solidFill>
                <a:cs typeface="B Titr" panose="00000700000000000000" pitchFamily="2" charset="-78"/>
              </a:rPr>
              <a:t>ارتباطات خطر و مشارکت اجتماعی در موفقیت پاسخ به موارد اضطراری بهداشتی ضروری است. </a:t>
            </a:r>
            <a:endParaRPr kumimoji="0" lang="en-US" altLang="en-US" sz="2200" b="0" i="1" u="none" strike="noStrike" kern="1200" cap="none" spc="0" normalizeH="0" baseline="0" noProof="0" dirty="0" smtClean="0">
              <a:ln>
                <a:noFill/>
              </a:ln>
              <a:solidFill>
                <a:schemeClr val="accent6">
                  <a:lumMod val="75000"/>
                </a:schemeClr>
              </a:solidFill>
              <a:effectLst/>
              <a:uLnTx/>
              <a:uFillTx/>
              <a:latin typeface="Calibri"/>
              <a:cs typeface="B Titr" panose="00000700000000000000" pitchFamily="2" charset="-78"/>
            </a:endParaRPr>
          </a:p>
        </p:txBody>
      </p:sp>
    </p:spTree>
    <p:extLst>
      <p:ext uri="{BB962C8B-B14F-4D97-AF65-F5344CB8AC3E}">
        <p14:creationId xmlns:p14="http://schemas.microsoft.com/office/powerpoint/2010/main" val="45407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47412" y="1143000"/>
            <a:ext cx="8908848" cy="5181600"/>
          </a:xfrm>
          <a:prstGeom prst="rect">
            <a:avLst/>
          </a:pr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a:latin typeface="Trebuchet MS"/>
                <a:cs typeface="B Titr" panose="00000700000000000000" pitchFamily="2" charset="-78"/>
              </a:rPr>
              <a:t>در پاسخ به </a:t>
            </a:r>
            <a:r>
              <a:rPr lang="fa-IR" sz="2000" dirty="0" smtClean="0">
                <a:latin typeface="Trebuchet MS"/>
                <a:cs typeface="B Titr" panose="00000700000000000000" pitchFamily="2" charset="-78"/>
              </a:rPr>
              <a:t>یک پاندمی ( همه گیری)</a:t>
            </a: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latin typeface="Trebuchet MS"/>
                <a:cs typeface="B Titr" panose="00000700000000000000" pitchFamily="2" charset="-78"/>
              </a:rPr>
              <a:t> </a:t>
            </a:r>
            <a:r>
              <a:rPr lang="ar-SA" sz="2200" i="1" dirty="0">
                <a:solidFill>
                  <a:srgbClr val="FF0000"/>
                </a:solidFill>
                <a:latin typeface="Trebuchet MS"/>
                <a:cs typeface="B Titr" panose="00000700000000000000" pitchFamily="2" charset="-78"/>
              </a:rPr>
              <a:t>«برنامه ارتباطات خطر و مشارکت اجتماعی» </a:t>
            </a:r>
            <a:r>
              <a:rPr lang="ar-SA" sz="2200" b="1" i="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r>
              <a:rPr lang="en-US" sz="2200" b="1" i="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RCCE</a:t>
            </a:r>
            <a:r>
              <a:rPr lang="ar-SA" sz="2200" b="1" i="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2200" b="1" i="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200" b="1" i="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ar-SA" sz="2400" u="sng" dirty="0">
                <a:solidFill>
                  <a:srgbClr val="0070C0"/>
                </a:solidFill>
                <a:latin typeface="Trebuchet MS"/>
                <a:cs typeface="B Titr" panose="00000700000000000000" pitchFamily="2" charset="-78"/>
              </a:rPr>
              <a:t>موثر و هماهنگ </a:t>
            </a:r>
            <a:r>
              <a:rPr lang="ar-SA" sz="2000" dirty="0">
                <a:latin typeface="Trebuchet MS"/>
                <a:cs typeface="B Titr" panose="00000700000000000000" pitchFamily="2" charset="-78"/>
              </a:rPr>
              <a:t>با سایر برنامه </a:t>
            </a:r>
            <a:r>
              <a:rPr lang="ar-SA" sz="2000" dirty="0" smtClean="0">
                <a:latin typeface="Trebuchet MS"/>
                <a:cs typeface="B Titr" panose="00000700000000000000" pitchFamily="2" charset="-78"/>
              </a:rPr>
              <a:t>ها</a:t>
            </a:r>
            <a:endParaRPr lang="fa-IR" sz="2000" dirty="0" smtClean="0">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latin typeface="Trebuchet MS"/>
                <a:cs typeface="B Titr" panose="00000700000000000000" pitchFamily="2" charset="-78"/>
              </a:rPr>
              <a:t> </a:t>
            </a:r>
            <a:r>
              <a:rPr lang="ar-SA" sz="2000" dirty="0">
                <a:latin typeface="Trebuchet MS"/>
                <a:cs typeface="B Titr" panose="00000700000000000000" pitchFamily="2" charset="-78"/>
              </a:rPr>
              <a:t>نه تنها باعث </a:t>
            </a:r>
            <a:r>
              <a:rPr lang="ar-SA" sz="2200" u="sng" dirty="0">
                <a:solidFill>
                  <a:srgbClr val="0070C0"/>
                </a:solidFill>
                <a:latin typeface="Trebuchet MS"/>
                <a:cs typeface="B Titr" panose="00000700000000000000" pitchFamily="2" charset="-78"/>
              </a:rPr>
              <a:t>توانمندسازی مردم </a:t>
            </a:r>
            <a:r>
              <a:rPr lang="ar-SA" sz="2000" dirty="0">
                <a:latin typeface="Trebuchet MS"/>
                <a:cs typeface="B Titr" panose="00000700000000000000" pitchFamily="2" charset="-78"/>
              </a:rPr>
              <a:t>می </a:t>
            </a:r>
            <a:r>
              <a:rPr lang="ar-SA" sz="2000" dirty="0" smtClean="0">
                <a:latin typeface="Trebuchet MS"/>
                <a:cs typeface="B Titr" panose="00000700000000000000" pitchFamily="2" charset="-78"/>
              </a:rPr>
              <a:t>شود</a:t>
            </a:r>
            <a:endParaRPr lang="fa-IR" sz="2000" dirty="0" smtClean="0">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latin typeface="Trebuchet MS"/>
                <a:cs typeface="B Titr" panose="00000700000000000000" pitchFamily="2" charset="-78"/>
              </a:rPr>
              <a:t> </a:t>
            </a:r>
            <a:r>
              <a:rPr lang="ar-SA" sz="2000" dirty="0">
                <a:latin typeface="Trebuchet MS"/>
                <a:cs typeface="B Titr" panose="00000700000000000000" pitchFamily="2" charset="-78"/>
              </a:rPr>
              <a:t>بلکه با </a:t>
            </a:r>
            <a:r>
              <a:rPr lang="ar-SA" sz="2200" u="sng" dirty="0" smtClean="0">
                <a:solidFill>
                  <a:srgbClr val="0070C0"/>
                </a:solidFill>
                <a:latin typeface="Trebuchet MS"/>
                <a:cs typeface="B Titr" panose="00000700000000000000" pitchFamily="2" charset="-78"/>
              </a:rPr>
              <a:t>افزایش </a:t>
            </a:r>
            <a:r>
              <a:rPr lang="ar-SA" sz="2200" u="sng" dirty="0">
                <a:solidFill>
                  <a:srgbClr val="0070C0"/>
                </a:solidFill>
                <a:latin typeface="Trebuchet MS"/>
                <a:cs typeface="B Titr" panose="00000700000000000000" pitchFamily="2" charset="-78"/>
              </a:rPr>
              <a:t>اعتماد عمومی </a:t>
            </a:r>
            <a:endParaRPr lang="fa-IR" sz="2200" u="sng" dirty="0" smtClean="0">
              <a:solidFill>
                <a:srgbClr val="0070C0"/>
              </a:solidFill>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200" u="sng" dirty="0">
              <a:solidFill>
                <a:srgbClr val="0070C0"/>
              </a:solidFill>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latin typeface="Trebuchet MS"/>
                <a:cs typeface="B Titr" panose="00000700000000000000" pitchFamily="2" charset="-78"/>
              </a:rPr>
              <a:t>می </a:t>
            </a:r>
            <a:r>
              <a:rPr lang="ar-SA" sz="2000" dirty="0">
                <a:latin typeface="Trebuchet MS"/>
                <a:cs typeface="B Titr" panose="00000700000000000000" pitchFamily="2" charset="-78"/>
              </a:rPr>
              <a:t>تواند به </a:t>
            </a:r>
            <a:r>
              <a:rPr lang="ar-SA" sz="2200" u="sng" dirty="0">
                <a:solidFill>
                  <a:srgbClr val="0070C0"/>
                </a:solidFill>
                <a:latin typeface="Trebuchet MS"/>
                <a:cs typeface="B Titr" panose="00000700000000000000" pitchFamily="2" charset="-78"/>
              </a:rPr>
              <a:t>شکستن زنجیره های </a:t>
            </a:r>
            <a:r>
              <a:rPr lang="ar-SA" sz="2200" u="sng" dirty="0" smtClean="0">
                <a:solidFill>
                  <a:srgbClr val="0070C0"/>
                </a:solidFill>
                <a:latin typeface="Trebuchet MS"/>
                <a:cs typeface="B Titr" panose="00000700000000000000" pitchFamily="2" charset="-78"/>
              </a:rPr>
              <a:t>انتقال</a:t>
            </a:r>
            <a:endParaRPr lang="fa-IR" sz="2200" u="sng" dirty="0" smtClean="0">
              <a:solidFill>
                <a:srgbClr val="0070C0"/>
              </a:solidFill>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200" u="sng" dirty="0">
              <a:solidFill>
                <a:srgbClr val="0070C0"/>
              </a:solidFill>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latin typeface="Trebuchet MS"/>
                <a:cs typeface="B Titr" panose="00000700000000000000" pitchFamily="2" charset="-78"/>
              </a:rPr>
              <a:t> </a:t>
            </a:r>
            <a:r>
              <a:rPr lang="ar-SA" sz="2000" dirty="0">
                <a:latin typeface="Trebuchet MS"/>
                <a:cs typeface="B Titr" panose="00000700000000000000" pitchFamily="2" charset="-78"/>
              </a:rPr>
              <a:t>و </a:t>
            </a:r>
            <a:r>
              <a:rPr lang="ar-SA" sz="2200" u="sng" dirty="0" smtClean="0">
                <a:solidFill>
                  <a:srgbClr val="0070C0"/>
                </a:solidFill>
                <a:latin typeface="Trebuchet MS"/>
                <a:cs typeface="B Titr" panose="00000700000000000000" pitchFamily="2" charset="-78"/>
              </a:rPr>
              <a:t>کاهش </a:t>
            </a:r>
            <a:r>
              <a:rPr lang="ar-SA" sz="2200" u="sng" dirty="0">
                <a:solidFill>
                  <a:srgbClr val="0070C0"/>
                </a:solidFill>
                <a:latin typeface="Trebuchet MS"/>
                <a:cs typeface="B Titr" panose="00000700000000000000" pitchFamily="2" charset="-78"/>
              </a:rPr>
              <a:t>اثرات همه گیری </a:t>
            </a:r>
            <a:r>
              <a:rPr lang="ar-SA" sz="2000" dirty="0">
                <a:latin typeface="Trebuchet MS"/>
                <a:cs typeface="B Titr" panose="00000700000000000000" pitchFamily="2" charset="-78"/>
              </a:rPr>
              <a:t>کمک کند. </a:t>
            </a:r>
            <a:endParaRPr lang="en-US" sz="2000" dirty="0">
              <a:latin typeface="Trebuchet MS"/>
              <a:cs typeface="B Titr" panose="00000700000000000000" pitchFamily="2" charset="-78"/>
            </a:endParaRPr>
          </a:p>
        </p:txBody>
      </p:sp>
    </p:spTree>
    <p:extLst>
      <p:ext uri="{BB962C8B-B14F-4D97-AF65-F5344CB8AC3E}">
        <p14:creationId xmlns:p14="http://schemas.microsoft.com/office/powerpoint/2010/main" val="199477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98424"/>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2776" y="685800"/>
            <a:ext cx="8908848" cy="56388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400" dirty="0">
                <a:solidFill>
                  <a:srgbClr val="0070C0"/>
                </a:solidFill>
                <a:latin typeface="Trebuchet MS"/>
                <a:cs typeface="B Titr" panose="00000700000000000000" pitchFamily="2" charset="-78"/>
              </a:rPr>
              <a:t>حیطه های تمرکز </a:t>
            </a:r>
            <a:r>
              <a:rPr lang="fa-IR" sz="2400" dirty="0" smtClean="0">
                <a:solidFill>
                  <a:srgbClr val="0070C0"/>
                </a:solidFill>
                <a:latin typeface="Trebuchet MS"/>
                <a:cs typeface="B Titr" panose="00000700000000000000" pitchFamily="2" charset="-78"/>
              </a:rPr>
              <a:t>در بحران</a:t>
            </a:r>
            <a:r>
              <a:rPr lang="fa-IR" sz="2000" dirty="0" smtClean="0">
                <a:solidFill>
                  <a:srgbClr val="0070C0"/>
                </a:solidFill>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solidFill>
                  <a:srgbClr val="0070C0"/>
                </a:solidFill>
                <a:latin typeface="Trebuchet MS"/>
                <a:cs typeface="B Titr" panose="00000700000000000000" pitchFamily="2" charset="-78"/>
              </a:rPr>
              <a:t> </a:t>
            </a:r>
            <a:endParaRPr lang="en-US" sz="20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ضرورت به دست گرفتن ابتکار عمل در روایت سازی</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آگاهی از سوالات، ابهامات و اخبار جعلی و ایجاد بستر مناسب برای پاسخگویی و </a:t>
            </a:r>
            <a:r>
              <a:rPr lang="fa-IR" sz="2000" dirty="0" smtClean="0">
                <a:latin typeface="Trebuchet MS"/>
                <a:cs typeface="B Titr" panose="00000700000000000000" pitchFamily="2" charset="-78"/>
              </a:rPr>
              <a:t>گفتگو ( </a:t>
            </a:r>
            <a:r>
              <a:rPr lang="fa-IR" sz="2000" dirty="0" smtClean="0">
                <a:solidFill>
                  <a:srgbClr val="0070C0"/>
                </a:solidFill>
                <a:latin typeface="Trebuchet MS"/>
                <a:cs typeface="B Titr" panose="00000700000000000000" pitchFamily="2" charset="-78"/>
              </a:rPr>
              <a:t>برقراری شنیدار اجتماعی</a:t>
            </a:r>
            <a:r>
              <a:rPr lang="fa-IR" sz="20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latin typeface="Trebuchet MS"/>
                <a:cs typeface="B Titr" panose="00000700000000000000" pitchFamily="2" charset="-78"/>
              </a:rPr>
              <a:t>•	آگاهی از موضوعات مورد توجه افکار عمومی</a:t>
            </a: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latin typeface="Trebuchet MS"/>
                <a:cs typeface="B Titr" panose="00000700000000000000" pitchFamily="2" charset="-78"/>
              </a:rPr>
              <a:t>•	ارزیابی محرک‌های رفتاری و اجتماعی و اتخاذ رویکردهایی برای توانمندسازی مردم و ترویج رفتارهای </a:t>
            </a:r>
            <a:r>
              <a:rPr lang="fa-IR" sz="2000" dirty="0" smtClean="0">
                <a:latin typeface="Trebuchet MS"/>
                <a:cs typeface="B Titr" panose="00000700000000000000" pitchFamily="2" charset="-78"/>
              </a:rPr>
              <a:t>سالم</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latin typeface="Trebuchet MS"/>
                <a:cs typeface="B Titr" panose="00000700000000000000" pitchFamily="2" charset="-78"/>
              </a:rPr>
              <a:t>•	تبدیل دانش و اطلاعات مبتنی بر شواهد به پیام های قابل اجرا و قابل فهم برای مخاطب</a:t>
            </a: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افزایش فرصت‌ برای جوامع برای مشارکت در طراحی و انجام مداخلات </a:t>
            </a:r>
            <a:r>
              <a:rPr lang="fa-IR" sz="2000" dirty="0" smtClean="0">
                <a:latin typeface="Trebuchet MS"/>
                <a:cs typeface="B Titr" panose="00000700000000000000" pitchFamily="2" charset="-78"/>
              </a:rPr>
              <a:t>بهداشتی</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بهره گیری از سرمایه های اجتماعی و ظرفیت مردمی در مداخلات محله محور، مردم محور، داده محور</a:t>
            </a:r>
          </a:p>
        </p:txBody>
      </p:sp>
    </p:spTree>
    <p:extLst>
      <p:ext uri="{BB962C8B-B14F-4D97-AF65-F5344CB8AC3E}">
        <p14:creationId xmlns:p14="http://schemas.microsoft.com/office/powerpoint/2010/main" val="218133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2776" y="98424"/>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2776" y="685800"/>
            <a:ext cx="8908848" cy="51054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400" dirty="0">
                <a:solidFill>
                  <a:srgbClr val="0070C0"/>
                </a:solidFill>
                <a:latin typeface="Trebuchet MS"/>
                <a:cs typeface="B Titr" panose="00000700000000000000" pitchFamily="2" charset="-78"/>
              </a:rPr>
              <a:t>حیطه های تمرکز </a:t>
            </a:r>
            <a:r>
              <a:rPr lang="fa-IR" sz="2400" dirty="0" smtClean="0">
                <a:solidFill>
                  <a:srgbClr val="0070C0"/>
                </a:solidFill>
                <a:latin typeface="Trebuchet MS"/>
                <a:cs typeface="B Titr" panose="00000700000000000000" pitchFamily="2" charset="-78"/>
              </a:rPr>
              <a:t>در بحران</a:t>
            </a:r>
            <a:r>
              <a:rPr lang="fa-IR" sz="2000" dirty="0" smtClean="0">
                <a:solidFill>
                  <a:srgbClr val="0070C0"/>
                </a:solidFill>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solidFill>
                  <a:srgbClr val="0070C0"/>
                </a:solidFill>
                <a:latin typeface="Trebuchet MS"/>
                <a:cs typeface="B Titr" panose="00000700000000000000" pitchFamily="2" charset="-78"/>
              </a:rPr>
              <a:t> </a:t>
            </a:r>
            <a:endParaRPr lang="en-US" sz="20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تقویت ارزیابی خطر و اصلاح فرایند تصمیم گیری با استفاده از شواهد به دست آماده از رصد شبکه های اجتماعی، انجام مطالعات نگرش سنجی و درک خطر جامعه، گفتگو با جوامع و پژوهش های در حوزه علوم اجتماعی</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جلب حمایت برای قرار دادن اولویت ها و نیازهای جامعه در فرایند تصمیم گیری</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a:t>
            </a:r>
            <a:r>
              <a:rPr lang="fa-IR" sz="2000" dirty="0" smtClean="0">
                <a:latin typeface="Trebuchet MS"/>
                <a:cs typeface="B Titr" panose="00000700000000000000" pitchFamily="2" charset="-78"/>
              </a:rPr>
              <a:t>تشویق </a:t>
            </a:r>
            <a:r>
              <a:rPr lang="fa-IR" sz="2000" dirty="0">
                <a:latin typeface="Trebuchet MS"/>
                <a:cs typeface="B Titr" panose="00000700000000000000" pitchFamily="2" charset="-78"/>
              </a:rPr>
              <a:t>برای دریافت خدمات ارایه شده در نظام سلامت، (مانند انجام آزمایش، دریافت واکسن و درمان به هنگام) و همچنین دستورالعمل های بهداشتی </a:t>
            </a: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latin typeface="Trebuchet MS"/>
                <a:cs typeface="B Titr" panose="00000700000000000000" pitchFamily="2" charset="-78"/>
              </a:rPr>
              <a:t>•</a:t>
            </a:r>
            <a:r>
              <a:rPr lang="fa-IR" sz="2000" dirty="0">
                <a:latin typeface="Trebuchet MS"/>
                <a:cs typeface="B Titr" panose="00000700000000000000" pitchFamily="2" charset="-78"/>
              </a:rPr>
              <a:t>	پاسخگویی سیاست گزاران و مسئولین کنترل و مدیریت بحران</a:t>
            </a:r>
            <a:endParaRPr lang="fa-IR" sz="20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latin typeface="Trebuchet MS"/>
                <a:cs typeface="B Titr" panose="00000700000000000000" pitchFamily="2" charset="-78"/>
              </a:rPr>
              <a:t>	</a:t>
            </a:r>
          </a:p>
        </p:txBody>
      </p:sp>
    </p:spTree>
    <p:extLst>
      <p:ext uri="{BB962C8B-B14F-4D97-AF65-F5344CB8AC3E}">
        <p14:creationId xmlns:p14="http://schemas.microsoft.com/office/powerpoint/2010/main" val="164334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6D304A7-7C5A-46D0-AD69-E8A8AADA068B}"/>
              </a:ext>
            </a:extLst>
          </p:cNvPr>
          <p:cNvSpPr>
            <a:spLocks noGrp="1"/>
          </p:cNvSpPr>
          <p:nvPr>
            <p:ph type="sldNum" sz="quarter" idx="4"/>
          </p:nvPr>
        </p:nvSpPr>
        <p:spPr/>
        <p:txBody>
          <a:bodyPr/>
          <a:lstStyle/>
          <a:p>
            <a:pPr defTabSz="685800">
              <a:defRPr/>
            </a:pPr>
            <a:fld id="{D60983F0-243D-CF42-9100-E15EC5C8060D}" type="slidenum">
              <a:rPr lang="en-US">
                <a:solidFill>
                  <a:srgbClr val="000000">
                    <a:tint val="75000"/>
                  </a:srgbClr>
                </a:solidFill>
                <a:latin typeface="Source Sans Pro"/>
              </a:rPr>
              <a:pPr defTabSz="685800">
                <a:defRPr/>
              </a:pPr>
              <a:t>14</a:t>
            </a:fld>
            <a:endParaRPr lang="en-US" dirty="0">
              <a:solidFill>
                <a:srgbClr val="000000">
                  <a:tint val="75000"/>
                </a:srgbClr>
              </a:solidFill>
              <a:latin typeface="Source Sans Pro"/>
            </a:endParaRPr>
          </a:p>
        </p:txBody>
      </p:sp>
      <p:sp>
        <p:nvSpPr>
          <p:cNvPr id="17" name="Rectangle 16">
            <a:extLst>
              <a:ext uri="{FF2B5EF4-FFF2-40B4-BE49-F238E27FC236}">
                <a16:creationId xmlns:a16="http://schemas.microsoft.com/office/drawing/2014/main" id="{AA517691-DD8F-4DE9-9C28-59F998B0227D}"/>
              </a:ext>
            </a:extLst>
          </p:cNvPr>
          <p:cNvSpPr/>
          <p:nvPr/>
        </p:nvSpPr>
        <p:spPr>
          <a:xfrm>
            <a:off x="735505" y="1618619"/>
            <a:ext cx="7902560" cy="715581"/>
          </a:xfrm>
          <a:prstGeom prst="rect">
            <a:avLst/>
          </a:prstGeom>
        </p:spPr>
        <p:txBody>
          <a:bodyPr wrap="square">
            <a:spAutoFit/>
          </a:bodyPr>
          <a:lstStyle/>
          <a:p>
            <a:pPr algn="justLow" defTabSz="685800" rtl="1">
              <a:lnSpc>
                <a:spcPct val="150000"/>
              </a:lnSpc>
              <a:defRPr/>
            </a:pPr>
            <a:r>
              <a:rPr lang="fa-IR" sz="1350" dirty="0">
                <a:solidFill>
                  <a:srgbClr val="364754"/>
                </a:solidFill>
                <a:latin typeface="Arial" panose="020B0604020202020204" pitchFamily="34" charset="0"/>
                <a:cs typeface="B Titr" panose="00000700000000000000" pitchFamily="2" charset="-78"/>
              </a:rPr>
              <a:t>آموزش دانشجویان فعال در</a:t>
            </a:r>
            <a:r>
              <a:rPr lang="en-US" sz="1350" b="1" dirty="0">
                <a:solidFill>
                  <a:srgbClr val="364754"/>
                </a:solidFill>
                <a:latin typeface="Times New Roman" panose="02020603050405020304" pitchFamily="18" charset="0"/>
                <a:cs typeface="Times New Roman" panose="02020603050405020304" pitchFamily="18" charset="0"/>
              </a:rPr>
              <a:t>Call Center </a:t>
            </a:r>
            <a:r>
              <a:rPr lang="fa-IR" sz="1350" b="1" dirty="0">
                <a:solidFill>
                  <a:srgbClr val="364754"/>
                </a:solidFill>
                <a:latin typeface="Times New Roman" panose="02020603050405020304" pitchFamily="18" charset="0"/>
                <a:cs typeface="Times New Roman" panose="02020603050405020304" pitchFamily="18" charset="0"/>
              </a:rPr>
              <a:t> </a:t>
            </a:r>
            <a:r>
              <a:rPr lang="fa-IR" sz="1350" dirty="0">
                <a:solidFill>
                  <a:srgbClr val="364754"/>
                </a:solidFill>
                <a:latin typeface="Arial" panose="020B0604020202020204" pitchFamily="34" charset="0"/>
                <a:cs typeface="B Titr" panose="00000700000000000000" pitchFamily="2" charset="-78"/>
              </a:rPr>
              <a:t>دانشگاه جهت پاسخگویی مناسب به تماس های مردمی در خصوص پشه آئدس و مدیریت اینفودمی </a:t>
            </a:r>
            <a:endParaRPr lang="en-US" sz="1350" dirty="0">
              <a:solidFill>
                <a:srgbClr val="364754"/>
              </a:solidFill>
              <a:latin typeface="Arial" panose="020B0604020202020204" pitchFamily="34" charset="0"/>
              <a:cs typeface="B Titr" panose="00000700000000000000" pitchFamily="2" charset="-78"/>
            </a:endParaRPr>
          </a:p>
        </p:txBody>
      </p:sp>
      <p:pic>
        <p:nvPicPr>
          <p:cNvPr id="9" name="Picture 8">
            <a:extLst>
              <a:ext uri="{FF2B5EF4-FFF2-40B4-BE49-F238E27FC236}">
                <a16:creationId xmlns:a16="http://schemas.microsoft.com/office/drawing/2014/main" id="{D4CC4013-0037-4716-8DFF-5F36634F5A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396" y="2287972"/>
            <a:ext cx="6685097" cy="3518210"/>
          </a:xfrm>
          <a:prstGeom prst="rect">
            <a:avLst/>
          </a:prstGeom>
          <a:noFill/>
          <a:ln>
            <a:noFill/>
          </a:ln>
        </p:spPr>
      </p:pic>
      <p:sp>
        <p:nvSpPr>
          <p:cNvPr id="10" name="Rectangle 9">
            <a:extLst>
              <a:ext uri="{FF2B5EF4-FFF2-40B4-BE49-F238E27FC236}">
                <a16:creationId xmlns:a16="http://schemas.microsoft.com/office/drawing/2014/main" id="{8AF8B1BE-6A9D-46F1-B960-52DA0AD4ACA3}"/>
              </a:ext>
            </a:extLst>
          </p:cNvPr>
          <p:cNvSpPr/>
          <p:nvPr/>
        </p:nvSpPr>
        <p:spPr>
          <a:xfrm>
            <a:off x="2457935" y="5381271"/>
            <a:ext cx="2228850" cy="321469"/>
          </a:xfrm>
          <a:prstGeom prst="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rtl="1">
              <a:lnSpc>
                <a:spcPct val="106000"/>
              </a:lnSpc>
              <a:spcAft>
                <a:spcPts val="600"/>
              </a:spcAft>
              <a:defRPr/>
            </a:pPr>
            <a:r>
              <a:rPr lang="fa-IR" sz="900" b="1" dirty="0">
                <a:solidFill>
                  <a:srgbClr val="0D0D0D"/>
                </a:solidFill>
                <a:latin typeface="Calibri" panose="020F0502020204030204" pitchFamily="34" charset="0"/>
                <a:ea typeface="Calibri" panose="020F0502020204030204" pitchFamily="34" charset="0"/>
                <a:cs typeface="B Titr" panose="00000700000000000000" pitchFamily="2" charset="-78"/>
              </a:rPr>
              <a:t>آموزش دانشجویان فعال در</a:t>
            </a:r>
            <a:r>
              <a:rPr lang="en-US" sz="1050" b="1" dirty="0">
                <a:solidFill>
                  <a:srgbClr val="364754"/>
                </a:solidFill>
                <a:latin typeface="Times New Roman" panose="02020603050405020304" pitchFamily="18" charset="0"/>
                <a:cs typeface="Times New Roman" panose="02020603050405020304" pitchFamily="18" charset="0"/>
              </a:rPr>
              <a:t>Call Center  </a:t>
            </a:r>
          </a:p>
        </p:txBody>
      </p:sp>
    </p:spTree>
    <p:extLst>
      <p:ext uri="{BB962C8B-B14F-4D97-AF65-F5344CB8AC3E}">
        <p14:creationId xmlns:p14="http://schemas.microsoft.com/office/powerpoint/2010/main" val="112488545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599662" y="1905631"/>
            <a:ext cx="7600133" cy="1058597"/>
            <a:chOff x="5196035" y="1475799"/>
            <a:chExt cx="5248621" cy="905263"/>
          </a:xfrm>
        </p:grpSpPr>
        <p:pic>
          <p:nvPicPr>
            <p:cNvPr id="4" name="box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6035" y="1478407"/>
              <a:ext cx="5248621" cy="90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65"/>
            <p:cNvSpPr>
              <a:spLocks/>
            </p:cNvSpPr>
            <p:nvPr/>
          </p:nvSpPr>
          <p:spPr bwMode="auto">
            <a:xfrm>
              <a:off x="5196035" y="1475799"/>
              <a:ext cx="5248621" cy="472210"/>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BE9F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97200" bIns="324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rtl="1">
                <a:lnSpc>
                  <a:spcPct val="150000"/>
                </a:lnSpc>
                <a:defRPr/>
              </a:pPr>
              <a:r>
                <a:rPr lang="fa-IR" sz="2100" dirty="0">
                  <a:solidFill>
                    <a:srgbClr val="203C56">
                      <a:lumMod val="50000"/>
                    </a:srgbClr>
                  </a:solidFill>
                  <a:cs typeface="B Titr" panose="00000700000000000000" pitchFamily="2" charset="-78"/>
                </a:rPr>
                <a:t>تهیه لیست سوالات پرتکرار  و شایعات مطرح در خصوص پشه آئدس </a:t>
              </a:r>
            </a:p>
          </p:txBody>
        </p:sp>
      </p:grpSp>
      <p:pic>
        <p:nvPicPr>
          <p:cNvPr id="2" name="Picture 4" descr="وقتی «واقعیت» زیر تیغ شایعات جان می دهد!/سکوت رسانه های رسمی تنور شایعات  شبکه های اجتماعی را داغ می کند | خبرگزاری فارس">
            <a:extLst>
              <a:ext uri="{FF2B5EF4-FFF2-40B4-BE49-F238E27FC236}">
                <a16:creationId xmlns:a16="http://schemas.microsoft.com/office/drawing/2014/main" id="{C9D128AA-91F5-80ED-FE45-6F87F3193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068" y="3179002"/>
            <a:ext cx="6359237" cy="21493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119067-B645-8B32-D349-22AB96192CE1}"/>
              </a:ext>
            </a:extLst>
          </p:cNvPr>
          <p:cNvSpPr/>
          <p:nvPr/>
        </p:nvSpPr>
        <p:spPr>
          <a:xfrm>
            <a:off x="5884223" y="1351969"/>
            <a:ext cx="3072741" cy="385165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685800" rtl="1">
              <a:lnSpc>
                <a:spcPct val="115000"/>
              </a:lnSpc>
              <a:spcAft>
                <a:spcPts val="750"/>
              </a:spcAft>
              <a:defRPr/>
            </a:pPr>
            <a:endParaRPr lang="fa-IR" sz="600" b="1" dirty="0">
              <a:solidFill>
                <a:srgbClr val="002060"/>
              </a:solidFill>
              <a:latin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cs typeface="B Titr" panose="00000700000000000000" pitchFamily="2" charset="-78"/>
              </a:rPr>
              <a:t>لیست سوالات پرتکرار شبکه بهداشت ماسال :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پشه ویروسی است؟</a:t>
            </a:r>
            <a:endParaRPr lang="en-US" sz="15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با باران از بین می رود؟</a:t>
            </a:r>
            <a:endParaRPr lang="en-US" sz="15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باعث مرگ می شود؟</a:t>
            </a:r>
            <a:endParaRPr lang="en-US" sz="15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راه انتقالش چیست؟</a:t>
            </a:r>
            <a:endParaRPr lang="en-US" sz="15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واکسن دارد؟</a:t>
            </a:r>
            <a:endParaRPr lang="en-US" sz="15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در ییلاق هم وجود دارد؟</a:t>
            </a:r>
            <a:endParaRPr lang="en-US" sz="15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وایتکس موثر است؟</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 </a:t>
            </a:r>
            <a:r>
              <a:rPr lang="fa-IR" sz="1500" dirty="0">
                <a:solidFill>
                  <a:srgbClr val="002060"/>
                </a:solidFill>
                <a:latin typeface="Calibri" panose="020F0502020204030204" pitchFamily="34" charset="0"/>
                <a:cs typeface="B Nazanin" panose="00000400000000000000" pitchFamily="2" charset="-78"/>
              </a:rPr>
              <a:t>آیا سرما باعث ازبین رفتنش میشه؟</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cs typeface="B Nazanin" panose="00000400000000000000" pitchFamily="2" charset="-78"/>
              </a:rPr>
              <a:t>آیا از طریق غذا سرایت میکند؟</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cs typeface="B Nazanin" panose="00000400000000000000" pitchFamily="2" charset="-78"/>
              </a:rPr>
              <a:t>آیا داخل یخچال دیده بشه خطرناک است؟</a:t>
            </a:r>
            <a:endParaRPr lang="en-US" sz="1500" dirty="0">
              <a:solidFill>
                <a:srgbClr val="002060"/>
              </a:solidFill>
              <a:latin typeface="Calibri" panose="020F0502020204030204" pitchFamily="34" charset="0"/>
              <a:cs typeface="B Nazanin" panose="00000400000000000000" pitchFamily="2" charset="-78"/>
            </a:endParaRPr>
          </a:p>
          <a:p>
            <a:pPr marL="257175" indent="-257175" algn="r" defTabSz="685800" rtl="1">
              <a:lnSpc>
                <a:spcPct val="115000"/>
              </a:lnSpc>
              <a:buFont typeface="+mj-lt"/>
              <a:buAutoNum type="arabicPeriod"/>
              <a:defRPr/>
            </a:pPr>
            <a:endParaRPr lang="en-US" sz="1350" dirty="0">
              <a:solidFill>
                <a:srgbClr val="002060"/>
              </a:solidFill>
              <a:latin typeface="Calibri" panose="020F0502020204030204" pitchFamily="34" charset="0"/>
              <a:cs typeface="B Nazanin" panose="00000400000000000000" pitchFamily="2" charset="-78"/>
            </a:endParaRPr>
          </a:p>
          <a:p>
            <a:pPr marL="257175" indent="-257175" algn="r" defTabSz="685800" rtl="1">
              <a:lnSpc>
                <a:spcPct val="115000"/>
              </a:lnSpc>
              <a:buFont typeface="+mj-lt"/>
              <a:buAutoNum type="arabicPeriod"/>
              <a:defRPr/>
            </a:pPr>
            <a:endParaRPr lang="en-US" sz="1350" dirty="0">
              <a:solidFill>
                <a:srgbClr val="002060"/>
              </a:solidFill>
              <a:latin typeface="Calibri" panose="020F0502020204030204" pitchFamily="34" charset="0"/>
              <a:cs typeface="B Nazanin" panose="00000400000000000000" pitchFamily="2" charset="-78"/>
            </a:endParaRPr>
          </a:p>
        </p:txBody>
      </p:sp>
      <p:sp>
        <p:nvSpPr>
          <p:cNvPr id="3" name="Rectangle: Rounded Corners 2">
            <a:extLst>
              <a:ext uri="{FF2B5EF4-FFF2-40B4-BE49-F238E27FC236}">
                <a16:creationId xmlns:a16="http://schemas.microsoft.com/office/drawing/2014/main" id="{7D046857-BE0B-BCCD-A1A0-DA80B7C98BF4}"/>
              </a:ext>
            </a:extLst>
          </p:cNvPr>
          <p:cNvSpPr/>
          <p:nvPr/>
        </p:nvSpPr>
        <p:spPr>
          <a:xfrm>
            <a:off x="187036" y="1351970"/>
            <a:ext cx="5317177" cy="39812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defTabSz="685800" rtl="1">
              <a:lnSpc>
                <a:spcPct val="115000"/>
              </a:lnSpc>
              <a:spcAft>
                <a:spcPts val="750"/>
              </a:spcAft>
              <a:defRPr/>
            </a:pPr>
            <a:endParaRPr lang="fa-IR" sz="1350" b="1" dirty="0">
              <a:solidFill>
                <a:srgbClr val="002060"/>
              </a:solidFill>
              <a:latin typeface="Calibri" panose="020F0502020204030204" pitchFamily="34" charset="0"/>
              <a:ea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ea typeface="Calibri" panose="020F0502020204030204" pitchFamily="34" charset="0"/>
                <a:cs typeface="B Titr" panose="00000700000000000000" pitchFamily="2" charset="-78"/>
              </a:rPr>
              <a:t>لیست سوالات پرتکرار شبکه بهداشت خمام : </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1.	تست بررسی گزش پشه آئدس در گیلان وجود 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2.	بعد از گزش پشه با محل گزش پشه چکار کنیم؟</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3.	آیا گزش پشه در نوزادان خطر بیشتری 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4.	در صورت مشاهده پشه در چاه آب  می توان از آن آب نوشید؟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5.	در صورت مشاهده پشه در منزل از چه نوع سمی برای کشتن آن استفاده کنیم؟</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6. 	اولین اقدام بعد از گزیده شدن توسط پشه آئدس چیست؟</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7. 	آیا مصرف ویتامین ها باعث پیشگیری از گزیده شدن توسط پشه می شود؟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8.	آیا گزیده شدن توسط پشه در افراد با بیماریهای خاص(دیابت و..) خطرات بیشتری 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9.	آیا با شروع فصل مدارس فرزندانمان را خطری( از جهت گزش پشه ) تهدید نمی کند؟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10.	آیا پشه با دود کردن اسفند دور می شود؟</a:t>
            </a:r>
          </a:p>
          <a:p>
            <a:pPr marL="257175" indent="-257175" algn="r" defTabSz="685800" rtl="1">
              <a:lnSpc>
                <a:spcPct val="115000"/>
              </a:lnSpc>
              <a:buFont typeface="+mj-lt"/>
              <a:buAutoNum type="arabicPeriod"/>
              <a:defRPr/>
            </a:pPr>
            <a:endPar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defTabSz="685800" rtl="1">
              <a:lnSpc>
                <a:spcPct val="115000"/>
              </a:lnSpc>
              <a:defRPr/>
            </a:pPr>
            <a:endParaRPr lang="en-US" sz="1500" dirty="0">
              <a:solidFill>
                <a:srgbClr val="002060"/>
              </a:solidFill>
              <a:latin typeface="Calibri" panose="020F0502020204030204" pitchFamily="34" charset="0"/>
              <a:cs typeface="B Nazanin" panose="00000400000000000000" pitchFamily="2" charset="-78"/>
            </a:endParaRPr>
          </a:p>
        </p:txBody>
      </p:sp>
      <p:pic>
        <p:nvPicPr>
          <p:cNvPr id="8" name="Picture 2">
            <a:extLst>
              <a:ext uri="{FF2B5EF4-FFF2-40B4-BE49-F238E27FC236}">
                <a16:creationId xmlns:a16="http://schemas.microsoft.com/office/drawing/2014/main" id="{4AC941A2-EC79-F2BC-494D-F2A2BD7749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665" y="4665595"/>
            <a:ext cx="1763486" cy="133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9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119067-B645-8B32-D349-22AB96192CE1}"/>
              </a:ext>
            </a:extLst>
          </p:cNvPr>
          <p:cNvSpPr/>
          <p:nvPr/>
        </p:nvSpPr>
        <p:spPr>
          <a:xfrm>
            <a:off x="5305302" y="1151164"/>
            <a:ext cx="3538847" cy="422167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685800" rtl="1">
              <a:lnSpc>
                <a:spcPct val="115000"/>
              </a:lnSpc>
              <a:spcAft>
                <a:spcPts val="750"/>
              </a:spcAft>
              <a:defRPr/>
            </a:pPr>
            <a:endParaRPr lang="fa-IR" sz="600" b="1" dirty="0">
              <a:solidFill>
                <a:srgbClr val="002060"/>
              </a:solidFill>
              <a:latin typeface="Calibri" panose="020F0502020204030204" pitchFamily="34" charset="0"/>
              <a:cs typeface="B Titr" panose="00000700000000000000" pitchFamily="2" charset="-78"/>
            </a:endParaRPr>
          </a:p>
          <a:p>
            <a:pPr algn="r" defTabSz="685800" rtl="1">
              <a:lnSpc>
                <a:spcPct val="115000"/>
              </a:lnSpc>
              <a:spcAft>
                <a:spcPts val="750"/>
              </a:spcAft>
              <a:defRPr/>
            </a:pPr>
            <a:endParaRPr lang="fa-IR" sz="1350" b="1" dirty="0">
              <a:solidFill>
                <a:srgbClr val="002060"/>
              </a:solidFill>
              <a:latin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cs typeface="B Titr" panose="00000700000000000000" pitchFamily="2" charset="-78"/>
              </a:rPr>
              <a:t>لیست سوالات پرتکرار شبکه بهداشت سیاهکل : </a:t>
            </a:r>
          </a:p>
          <a:p>
            <a:pPr algn="r" defTabSz="685800" rtl="1">
              <a:lnSpc>
                <a:spcPct val="115000"/>
              </a:lnSpc>
              <a:tabLst>
                <a:tab pos="641747"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1</a:t>
            </a: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	پشه بند و قرص پشه بگیریم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2.	آیا کشنده است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3.	آیا بعد از گزش انسان به کما می رود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4.	تا حالا کشته داده است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5.	آیا در شهرستان ما پشه دیده شده است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6.	گلودرد و سردرد و بدن درد که الان بین مردم شایع است اثر پشه است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7.	علائم نیش پشه چیست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8.آیا واکسن دارد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9.	آیا درمان دارد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10.	چه علائمی دارد؟</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11.	این سکته های اخیر سیاهکل بخاطرپشه است ؟</a:t>
            </a:r>
          </a:p>
          <a:p>
            <a:pPr algn="r" defTabSz="685800" rtl="1">
              <a:lnSpc>
                <a:spcPct val="115000"/>
              </a:lnSpc>
              <a:tabLst>
                <a:tab pos="641747" algn="l"/>
              </a:tabLst>
              <a:defRPr/>
            </a:pPr>
            <a:r>
              <a:rPr lang="fa-IR" sz="1350" b="1" dirty="0">
                <a:solidFill>
                  <a:srgbClr val="002060"/>
                </a:solidFill>
                <a:latin typeface="Calibri" panose="020F0502020204030204" pitchFamily="34" charset="0"/>
                <a:ea typeface="Calibri" panose="020F0502020204030204" pitchFamily="34" charset="0"/>
                <a:cs typeface="B Nazanin" panose="00000400000000000000" pitchFamily="2" charset="-78"/>
              </a:rPr>
              <a:t>12.این پشه در سیاهکل دیده شده است </a:t>
            </a: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a:t>
            </a:r>
          </a:p>
          <a:p>
            <a:pPr algn="r" defTabSz="685800" rtl="1">
              <a:lnSpc>
                <a:spcPct val="115000"/>
              </a:lnSpc>
              <a:defRPr/>
            </a:pPr>
            <a:endParaRPr lang="en-US" sz="1350" dirty="0">
              <a:solidFill>
                <a:srgbClr val="002060"/>
              </a:solidFill>
              <a:latin typeface="Calibri" panose="020F0502020204030204" pitchFamily="34" charset="0"/>
              <a:cs typeface="B Nazanin" panose="00000400000000000000" pitchFamily="2" charset="-78"/>
            </a:endParaRPr>
          </a:p>
          <a:p>
            <a:pPr marL="257175" indent="-257175" algn="r" defTabSz="685800" rtl="1">
              <a:lnSpc>
                <a:spcPct val="115000"/>
              </a:lnSpc>
              <a:buFont typeface="+mj-lt"/>
              <a:buAutoNum type="arabicPeriod"/>
              <a:defRPr/>
            </a:pPr>
            <a:endParaRPr lang="en-US" sz="1350" dirty="0">
              <a:solidFill>
                <a:srgbClr val="002060"/>
              </a:solidFill>
              <a:latin typeface="Calibri" panose="020F0502020204030204" pitchFamily="34" charset="0"/>
              <a:cs typeface="B Nazanin" panose="00000400000000000000" pitchFamily="2" charset="-78"/>
            </a:endParaRPr>
          </a:p>
        </p:txBody>
      </p:sp>
      <p:sp>
        <p:nvSpPr>
          <p:cNvPr id="3" name="Rectangle: Rounded Corners 2">
            <a:extLst>
              <a:ext uri="{FF2B5EF4-FFF2-40B4-BE49-F238E27FC236}">
                <a16:creationId xmlns:a16="http://schemas.microsoft.com/office/drawing/2014/main" id="{7D046857-BE0B-BCCD-A1A0-DA80B7C98BF4}"/>
              </a:ext>
            </a:extLst>
          </p:cNvPr>
          <p:cNvSpPr/>
          <p:nvPr/>
        </p:nvSpPr>
        <p:spPr>
          <a:xfrm>
            <a:off x="276101" y="1151164"/>
            <a:ext cx="4791693" cy="223128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685800" rtl="1">
              <a:lnSpc>
                <a:spcPct val="115000"/>
              </a:lnSpc>
              <a:spcAft>
                <a:spcPts val="750"/>
              </a:spcAft>
              <a:defRPr/>
            </a:pPr>
            <a:endParaRPr lang="fa-IR" sz="1350" b="1" dirty="0">
              <a:solidFill>
                <a:srgbClr val="002060"/>
              </a:solidFill>
              <a:latin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cs typeface="B Titr" panose="00000700000000000000" pitchFamily="2" charset="-78"/>
              </a:rPr>
              <a:t>لیست سوالات پرتکرار شبکه بهداشت رودسر : </a:t>
            </a:r>
          </a:p>
          <a:p>
            <a:pPr algn="r" defTabSz="685800" rtl="1">
              <a:lnSpc>
                <a:spcPct val="107000"/>
              </a:lnSpc>
              <a:defRPr/>
            </a:pPr>
            <a:r>
              <a:rPr lang="en-US" sz="1350" b="1" dirty="0">
                <a:solidFill>
                  <a:srgbClr val="002060"/>
                </a:solidFill>
                <a:latin typeface="Calibri" panose="020F0502020204030204" pitchFamily="34" charset="0"/>
                <a:cs typeface="B Nazanin" panose="00000400000000000000" pitchFamily="2" charset="-78"/>
              </a:rPr>
              <a:t> </a:t>
            </a:r>
            <a:r>
              <a:rPr lang="fa-IR" sz="1350" b="1" dirty="0">
                <a:solidFill>
                  <a:srgbClr val="002060"/>
                </a:solidFill>
                <a:latin typeface="Calibri" panose="020F0502020204030204" pitchFamily="34" charset="0"/>
                <a:cs typeface="B Nazanin" panose="00000400000000000000" pitchFamily="2" charset="-78"/>
              </a:rPr>
              <a:t>1-آیا پشه آئدس در پاییز وزمستان هم وجود دارد؟ </a:t>
            </a:r>
            <a:endParaRPr lang="en-US" sz="1350" b="1" dirty="0">
              <a:solidFill>
                <a:srgbClr val="002060"/>
              </a:solidFill>
              <a:latin typeface="Calibri" panose="020F0502020204030204" pitchFamily="34" charset="0"/>
              <a:cs typeface="B Nazanin" panose="00000400000000000000" pitchFamily="2" charset="-78"/>
            </a:endParaRPr>
          </a:p>
          <a:p>
            <a:pPr algn="r" defTabSz="685800" rtl="1">
              <a:lnSpc>
                <a:spcPct val="107000"/>
              </a:lnSpc>
              <a:defRPr/>
            </a:pPr>
            <a:r>
              <a:rPr lang="fa-IR" sz="1350" b="1" dirty="0">
                <a:solidFill>
                  <a:srgbClr val="002060"/>
                </a:solidFill>
                <a:latin typeface="Calibri" panose="020F0502020204030204" pitchFamily="34" charset="0"/>
                <a:cs typeface="B Nazanin" panose="00000400000000000000" pitchFamily="2" charset="-78"/>
              </a:rPr>
              <a:t>2-تا حالا کسی در بیمارستان بستری شده؟ </a:t>
            </a:r>
            <a:endParaRPr lang="en-US" sz="1350" b="1" dirty="0">
              <a:solidFill>
                <a:srgbClr val="002060"/>
              </a:solidFill>
              <a:latin typeface="Calibri" panose="020F0502020204030204" pitchFamily="34" charset="0"/>
              <a:cs typeface="B Nazanin" panose="00000400000000000000" pitchFamily="2" charset="-78"/>
            </a:endParaRPr>
          </a:p>
          <a:p>
            <a:pPr algn="r" defTabSz="685800" rtl="1">
              <a:lnSpc>
                <a:spcPct val="107000"/>
              </a:lnSpc>
              <a:defRPr/>
            </a:pPr>
            <a:r>
              <a:rPr lang="fa-IR" sz="1350" b="1" dirty="0">
                <a:solidFill>
                  <a:srgbClr val="002060"/>
                </a:solidFill>
                <a:latin typeface="Calibri" panose="020F0502020204030204" pitchFamily="34" charset="0"/>
                <a:cs typeface="B Nazanin" panose="00000400000000000000" pitchFamily="2" charset="-78"/>
              </a:rPr>
              <a:t>3- آیا می توانیم از ازحشره کش برای ازبین بردن پشه استفاده کنیم؟ </a:t>
            </a:r>
            <a:endParaRPr lang="en-US" sz="1350" b="1" dirty="0">
              <a:solidFill>
                <a:srgbClr val="002060"/>
              </a:solidFill>
              <a:latin typeface="Calibri" panose="020F0502020204030204" pitchFamily="34" charset="0"/>
              <a:cs typeface="B Nazanin" panose="00000400000000000000" pitchFamily="2" charset="-78"/>
            </a:endParaRPr>
          </a:p>
          <a:p>
            <a:pPr algn="r" defTabSz="685800" rtl="1">
              <a:lnSpc>
                <a:spcPct val="107000"/>
              </a:lnSpc>
              <a:defRPr/>
            </a:pPr>
            <a:r>
              <a:rPr lang="fa-IR" sz="1350" b="1" dirty="0">
                <a:solidFill>
                  <a:srgbClr val="002060"/>
                </a:solidFill>
                <a:latin typeface="Calibri" panose="020F0502020204030204" pitchFamily="34" charset="0"/>
                <a:cs typeface="B Nazanin" panose="00000400000000000000" pitchFamily="2" charset="-78"/>
              </a:rPr>
              <a:t>4-آیا درشهرستان ما تا حالا پشه دیده شده؟</a:t>
            </a:r>
            <a:endParaRPr lang="en-US" sz="1350" b="1" dirty="0">
              <a:solidFill>
                <a:srgbClr val="002060"/>
              </a:solidFill>
              <a:latin typeface="Calibri" panose="020F0502020204030204" pitchFamily="34" charset="0"/>
              <a:cs typeface="B Nazanin" panose="00000400000000000000" pitchFamily="2" charset="-78"/>
            </a:endParaRPr>
          </a:p>
          <a:p>
            <a:pPr algn="r" defTabSz="685800" rtl="1">
              <a:lnSpc>
                <a:spcPct val="107000"/>
              </a:lnSpc>
              <a:defRPr/>
            </a:pPr>
            <a:r>
              <a:rPr lang="fa-IR" sz="1350" b="1" dirty="0">
                <a:solidFill>
                  <a:srgbClr val="002060"/>
                </a:solidFill>
                <a:latin typeface="Calibri" panose="020F0502020204030204" pitchFamily="34" charset="0"/>
                <a:cs typeface="B Nazanin" panose="00000400000000000000" pitchFamily="2" charset="-78"/>
              </a:rPr>
              <a:t>5-آیا پس از نیش پشه داروهایی جهت بهبودی در دسترس هست؟ </a:t>
            </a:r>
            <a:endParaRPr lang="en-US" sz="1350" b="1" dirty="0">
              <a:solidFill>
                <a:srgbClr val="002060"/>
              </a:solidFill>
              <a:latin typeface="Calibri" panose="020F0502020204030204" pitchFamily="34" charset="0"/>
              <a:cs typeface="B Nazanin" panose="00000400000000000000" pitchFamily="2" charset="-78"/>
            </a:endParaRPr>
          </a:p>
          <a:p>
            <a:pPr algn="r" defTabSz="685800" rtl="1">
              <a:lnSpc>
                <a:spcPct val="107000"/>
              </a:lnSpc>
              <a:defRPr/>
            </a:pPr>
            <a:r>
              <a:rPr lang="fa-IR" sz="1350" b="1" dirty="0">
                <a:solidFill>
                  <a:srgbClr val="002060"/>
                </a:solidFill>
                <a:latin typeface="Calibri" panose="020F0502020204030204" pitchFamily="34" charset="0"/>
                <a:cs typeface="B Nazanin" panose="00000400000000000000" pitchFamily="2" charset="-78"/>
              </a:rPr>
              <a:t>6-احتمال مرگ افراد پس از نیش پشه در چه حد می باشد؟</a:t>
            </a:r>
            <a:endParaRPr lang="en-US" sz="1350" b="1" dirty="0">
              <a:solidFill>
                <a:srgbClr val="002060"/>
              </a:solidFill>
              <a:latin typeface="Calibri" panose="020F0502020204030204" pitchFamily="34" charset="0"/>
              <a:cs typeface="B Nazanin" panose="00000400000000000000" pitchFamily="2" charset="-78"/>
            </a:endParaRPr>
          </a:p>
          <a:p>
            <a:pPr algn="r" defTabSz="685800" rtl="1">
              <a:lnSpc>
                <a:spcPct val="107000"/>
              </a:lnSpc>
              <a:spcAft>
                <a:spcPts val="600"/>
              </a:spcAft>
              <a:defRPr/>
            </a:pPr>
            <a:r>
              <a:rPr lang="fa-IR" sz="1350" kern="100" dirty="0">
                <a:solidFill>
                  <a:prstClr val="white"/>
                </a:solidFill>
                <a:latin typeface="Calibri" panose="020F0502020204030204" pitchFamily="34" charset="0"/>
                <a:ea typeface="Calibri" panose="020F0502020204030204" pitchFamily="34" charset="0"/>
                <a:cs typeface="B Nazanin" panose="00000400000000000000" pitchFamily="2" charset="-78"/>
              </a:rPr>
              <a:t> </a:t>
            </a:r>
            <a:endParaRPr lang="en-US" sz="825" kern="100" dirty="0">
              <a:solidFill>
                <a:prstClr val="white"/>
              </a:solidFill>
              <a:latin typeface="Calibri" panose="020F0502020204030204" pitchFamily="34" charset="0"/>
              <a:ea typeface="Calibri" panose="020F050202020403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4AC941A2-EC79-F2BC-494D-F2A2BD7749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511" y="4793921"/>
            <a:ext cx="1612075" cy="1188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66392CB-50F6-F7CC-7534-6BA97F14A114}"/>
              </a:ext>
            </a:extLst>
          </p:cNvPr>
          <p:cNvSpPr/>
          <p:nvPr/>
        </p:nvSpPr>
        <p:spPr>
          <a:xfrm>
            <a:off x="276101" y="3734047"/>
            <a:ext cx="4791693" cy="134063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685800" rtl="1">
              <a:lnSpc>
                <a:spcPct val="115000"/>
              </a:lnSpc>
              <a:spcAft>
                <a:spcPts val="750"/>
              </a:spcAft>
              <a:defRPr/>
            </a:pPr>
            <a:r>
              <a:rPr lang="fa-IR" sz="1350" b="1" dirty="0">
                <a:solidFill>
                  <a:srgbClr val="002060"/>
                </a:solidFill>
                <a:latin typeface="Calibri" panose="020F0502020204030204" pitchFamily="34" charset="0"/>
                <a:cs typeface="B Titr" panose="00000700000000000000" pitchFamily="2" charset="-78"/>
              </a:rPr>
              <a:t>لیست سوالات پرتکرار شبکه بهداشت رشت : </a:t>
            </a:r>
          </a:p>
          <a:p>
            <a:pPr algn="r" defTabSz="685800" rtl="1">
              <a:lnSpc>
                <a:spcPct val="107000"/>
              </a:lnSpc>
              <a:defRPr/>
            </a:pPr>
            <a:r>
              <a:rPr lang="en-US" sz="1350" b="1" dirty="0">
                <a:solidFill>
                  <a:srgbClr val="002060"/>
                </a:solidFill>
                <a:latin typeface="Calibri" panose="020F0502020204030204" pitchFamily="34" charset="0"/>
                <a:cs typeface="B Nazanin" panose="00000400000000000000" pitchFamily="2" charset="-78"/>
              </a:rPr>
              <a:t> </a:t>
            </a:r>
            <a:r>
              <a:rPr lang="fa-IR" sz="1350" b="1" dirty="0">
                <a:solidFill>
                  <a:srgbClr val="002060"/>
                </a:solidFill>
                <a:latin typeface="Calibri" panose="020F0502020204030204" pitchFamily="34" charset="0"/>
                <a:cs typeface="B Nazanin" panose="00000400000000000000" pitchFamily="2" charset="-78"/>
              </a:rPr>
              <a:t>1-پشه هیچ خطری ندارد؟</a:t>
            </a:r>
          </a:p>
          <a:p>
            <a:pPr algn="r" defTabSz="685800" rtl="1">
              <a:lnSpc>
                <a:spcPct val="107000"/>
              </a:lnSpc>
              <a:defRPr/>
            </a:pPr>
            <a:r>
              <a:rPr lang="fa-IR" sz="1350" b="1" dirty="0">
                <a:solidFill>
                  <a:srgbClr val="002060"/>
                </a:solidFill>
                <a:latin typeface="Calibri" panose="020F0502020204030204" pitchFamily="34" charset="0"/>
                <a:cs typeface="B Nazanin" panose="00000400000000000000" pitchFamily="2" charset="-78"/>
              </a:rPr>
              <a:t>2-پشه وجود ندارد!!!!</a:t>
            </a:r>
          </a:p>
          <a:p>
            <a:pPr algn="r" defTabSz="685800" rtl="1">
              <a:lnSpc>
                <a:spcPct val="107000"/>
              </a:lnSpc>
              <a:spcAft>
                <a:spcPts val="600"/>
              </a:spcAft>
              <a:defRPr/>
            </a:pPr>
            <a:r>
              <a:rPr lang="fa-IR" sz="1350" kern="100" dirty="0">
                <a:solidFill>
                  <a:prstClr val="white"/>
                </a:solidFill>
                <a:latin typeface="Calibri" panose="020F0502020204030204" pitchFamily="34" charset="0"/>
                <a:ea typeface="Calibri" panose="020F0502020204030204" pitchFamily="34" charset="0"/>
                <a:cs typeface="B Nazanin" panose="00000400000000000000" pitchFamily="2" charset="-78"/>
              </a:rPr>
              <a:t> </a:t>
            </a:r>
            <a:endParaRPr lang="en-US" sz="825" kern="100" dirty="0">
              <a:solidFill>
                <a:prstClr val="white"/>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930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046857-BE0B-BCCD-A1A0-DA80B7C98BF4}"/>
              </a:ext>
            </a:extLst>
          </p:cNvPr>
          <p:cNvSpPr/>
          <p:nvPr/>
        </p:nvSpPr>
        <p:spPr>
          <a:xfrm>
            <a:off x="5029201" y="1211283"/>
            <a:ext cx="3457205" cy="44332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defTabSz="685800" rtl="1">
              <a:lnSpc>
                <a:spcPct val="115000"/>
              </a:lnSpc>
              <a:spcAft>
                <a:spcPts val="750"/>
              </a:spcAft>
              <a:defRPr/>
            </a:pPr>
            <a:endParaRPr lang="fa-IR" sz="600" b="1" dirty="0">
              <a:solidFill>
                <a:srgbClr val="002060"/>
              </a:solidFill>
              <a:latin typeface="Calibri" panose="020F0502020204030204" pitchFamily="34" charset="0"/>
              <a:ea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ea typeface="Calibri" panose="020F0502020204030204" pitchFamily="34" charset="0"/>
                <a:cs typeface="B Titr" panose="00000700000000000000" pitchFamily="2" charset="-78"/>
              </a:rPr>
              <a:t>لیست سوالات پرتکرار شبکه بهداشت لاهیجان: </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1. علایم بیماری ناشی از نیش پشه چیست؟</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2.	فقط در انزلی ورشت وجود 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3.	از فردبیمار به فرد سالم منتقل می شود؟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4.	سمپاشی برای انسان وطبیعت مضراست؟</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5.	پشه آئدس بدون نیش زدن فردآلوده همیشه بیماری زا هست؟</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6.	درچه مناطقی بیشتر وجوددارد؟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7.	حشره کش ها وقرص های پشه کش تاثیردارند؟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8.	راههای پیشگیری اززیاد شدن پشه چیست؟</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9.شکل پشه وتفاوتش با پشه های عادی چیست؟</a:t>
            </a:r>
          </a:p>
          <a:p>
            <a:pPr marL="258366" indent="-258366" algn="r" defTabSz="383381" rtl="1">
              <a:lnSpc>
                <a:spcPct val="115000"/>
              </a:lnSpc>
              <a:buFontTx/>
              <a:buAutoNum type="arabicPeriod" startAt="10"/>
              <a:tabLst>
                <a:tab pos="258366"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این پشه واقعا در ایران وجوددارد؟</a:t>
            </a:r>
          </a:p>
          <a:p>
            <a:pPr marL="258366" indent="-258366" algn="r" defTabSz="383381" rtl="1">
              <a:lnSpc>
                <a:spcPct val="115000"/>
              </a:lnSpc>
              <a:buFontTx/>
              <a:buAutoNum type="arabicPeriod" startAt="10"/>
              <a:tabLst>
                <a:tab pos="214313"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پشه های موجود در انزلی ورشت ناقل بیماری می باشند وچندنفر را تاکنون بیمارکردند؟</a:t>
            </a:r>
          </a:p>
          <a:p>
            <a:pPr algn="r" defTabSz="383381" rtl="1">
              <a:lnSpc>
                <a:spcPct val="115000"/>
              </a:lnSpc>
              <a:tabLst>
                <a:tab pos="302419" algn="l"/>
              </a:tabLst>
              <a:defRPr/>
            </a:pPr>
            <a:endPar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defTabSz="383381" rtl="1">
              <a:lnSpc>
                <a:spcPct val="115000"/>
              </a:lnSpc>
              <a:buFontTx/>
              <a:buAutoNum type="arabicPeriod" startAt="10"/>
              <a:tabLst>
                <a:tab pos="302419" algn="l"/>
              </a:tabLst>
              <a:defRPr/>
            </a:pPr>
            <a:endPar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Rounded Corners 3">
            <a:extLst>
              <a:ext uri="{FF2B5EF4-FFF2-40B4-BE49-F238E27FC236}">
                <a16:creationId xmlns:a16="http://schemas.microsoft.com/office/drawing/2014/main" id="{49F017A8-1534-5F05-244E-5E407955F5DF}"/>
              </a:ext>
            </a:extLst>
          </p:cNvPr>
          <p:cNvSpPr/>
          <p:nvPr/>
        </p:nvSpPr>
        <p:spPr>
          <a:xfrm>
            <a:off x="356260" y="1209056"/>
            <a:ext cx="3552209" cy="44354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defTabSz="685800" rtl="1">
              <a:lnSpc>
                <a:spcPct val="115000"/>
              </a:lnSpc>
              <a:spcAft>
                <a:spcPts val="750"/>
              </a:spcAft>
              <a:defRPr/>
            </a:pPr>
            <a:endParaRPr lang="fa-IR" sz="1350" b="1" dirty="0">
              <a:solidFill>
                <a:srgbClr val="002060"/>
              </a:solidFill>
              <a:latin typeface="Calibri" panose="020F0502020204030204" pitchFamily="34" charset="0"/>
              <a:ea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ea typeface="Calibri" panose="020F0502020204030204" pitchFamily="34" charset="0"/>
                <a:cs typeface="B Titr" panose="00000700000000000000" pitchFamily="2" charset="-78"/>
              </a:rPr>
              <a:t> </a:t>
            </a:r>
            <a:r>
              <a:rPr lang="fa-IR" sz="1350" b="1" dirty="0">
                <a:solidFill>
                  <a:srgbClr val="C00000"/>
                </a:solidFill>
                <a:latin typeface="Calibri" panose="020F0502020204030204" pitchFamily="34" charset="0"/>
                <a:ea typeface="Calibri" panose="020F0502020204030204" pitchFamily="34" charset="0"/>
                <a:cs typeface="B Titr" panose="00000700000000000000" pitchFamily="2" charset="-78"/>
              </a:rPr>
              <a:t>شایعات رایج در سطح شهرستان لاهیجان</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	1. بیماری ناشی از گزش پشه قابل درمان نمی باشد!!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2.	از هردونفریک نفر را می کشد!!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3.	خطرناک هست حتی بدتر از کرونا!!</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4.	پشه آئدس قدرت ندارد!!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5.	فقط در مناطقی که کنار ساحل دریا می باشند پشه وجوددارد!!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6.	آب زیر گلدان وسطل زیرکولر نمی تواند زیستگاه خوبی برای پشه باشد!!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7.	تعداد پشه ها و بیماران بیشتراست حقیقت گفته نمی شود.!!</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8.	توطئه دشمنان هست!!</a:t>
            </a:r>
          </a:p>
          <a:p>
            <a:pPr algn="r" defTabSz="383381" rtl="1">
              <a:lnSpc>
                <a:spcPct val="115000"/>
              </a:lnSpc>
              <a:tabLst>
                <a:tab pos="302419" algn="l"/>
              </a:tabLst>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9.	بیشتر در مناطق آلوده وفاضلاب وجود دارد!!</a:t>
            </a:r>
          </a:p>
          <a:p>
            <a:pPr marL="257175" indent="-257175" algn="r" defTabSz="685800" rtl="1">
              <a:lnSpc>
                <a:spcPct val="115000"/>
              </a:lnSpc>
              <a:buFont typeface="+mj-lt"/>
              <a:buAutoNum type="arabicPeriod"/>
              <a:defRPr/>
            </a:pPr>
            <a:endPar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defTabSz="685800" rtl="1">
              <a:lnSpc>
                <a:spcPct val="115000"/>
              </a:lnSpc>
              <a:defRPr/>
            </a:pPr>
            <a:endParaRPr lang="en-US" sz="1500" dirty="0">
              <a:solidFill>
                <a:srgbClr val="002060"/>
              </a:solidFill>
              <a:latin typeface="Calibri" panose="020F0502020204030204" pitchFamily="34" charset="0"/>
              <a:cs typeface="B Nazanin" panose="00000400000000000000" pitchFamily="2" charset="-78"/>
            </a:endParaRPr>
          </a:p>
        </p:txBody>
      </p:sp>
      <p:pic>
        <p:nvPicPr>
          <p:cNvPr id="5" name="Picture 2">
            <a:extLst>
              <a:ext uri="{FF2B5EF4-FFF2-40B4-BE49-F238E27FC236}">
                <a16:creationId xmlns:a16="http://schemas.microsoft.com/office/drawing/2014/main" id="{9F4D82EC-F458-969B-D46D-41A6080D9A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257" y="4523092"/>
            <a:ext cx="1763486" cy="13351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8FA5D9-F53B-4C9B-3345-0F362B396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5" y="1167475"/>
            <a:ext cx="887135" cy="477955"/>
          </a:xfrm>
          <a:prstGeom prst="ellipse">
            <a:avLst/>
          </a:prstGeom>
          <a:ln>
            <a:noFill/>
          </a:ln>
          <a:effectLst>
            <a:softEdge rad="112500"/>
          </a:effectLst>
        </p:spPr>
      </p:pic>
    </p:spTree>
    <p:extLst>
      <p:ext uri="{BB962C8B-B14F-4D97-AF65-F5344CB8AC3E}">
        <p14:creationId xmlns:p14="http://schemas.microsoft.com/office/powerpoint/2010/main" val="216302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119067-B645-8B32-D349-22AB96192CE1}"/>
              </a:ext>
            </a:extLst>
          </p:cNvPr>
          <p:cNvSpPr/>
          <p:nvPr/>
        </p:nvSpPr>
        <p:spPr>
          <a:xfrm>
            <a:off x="3019302" y="1140031"/>
            <a:ext cx="5076701" cy="4577938"/>
          </a:xfrm>
          <a:prstGeom prst="roundRect">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685800" rtl="1">
              <a:lnSpc>
                <a:spcPct val="115000"/>
              </a:lnSpc>
              <a:spcAft>
                <a:spcPts val="750"/>
              </a:spcAft>
              <a:defRPr/>
            </a:pPr>
            <a:endParaRPr lang="fa-IR" sz="600" b="1" dirty="0">
              <a:solidFill>
                <a:srgbClr val="002060"/>
              </a:solidFill>
              <a:latin typeface="Calibri" panose="020F0502020204030204" pitchFamily="34" charset="0"/>
              <a:cs typeface="B Titr" panose="00000700000000000000" pitchFamily="2" charset="-78"/>
            </a:endParaRPr>
          </a:p>
          <a:p>
            <a:pPr algn="r" defTabSz="685800" rtl="1">
              <a:lnSpc>
                <a:spcPct val="115000"/>
              </a:lnSpc>
              <a:spcAft>
                <a:spcPts val="750"/>
              </a:spcAft>
              <a:defRPr/>
            </a:pPr>
            <a:r>
              <a:rPr lang="fa-IR" sz="1350" b="1" dirty="0">
                <a:solidFill>
                  <a:srgbClr val="002060"/>
                </a:solidFill>
                <a:latin typeface="Calibri" panose="020F0502020204030204" pitchFamily="34" charset="0"/>
                <a:cs typeface="B Titr" panose="00000700000000000000" pitchFamily="2" charset="-78"/>
              </a:rPr>
              <a:t>   </a:t>
            </a:r>
          </a:p>
          <a:p>
            <a:pPr algn="r" defTabSz="685800" rtl="1">
              <a:lnSpc>
                <a:spcPct val="115000"/>
              </a:lnSpc>
              <a:spcAft>
                <a:spcPts val="750"/>
              </a:spcAft>
              <a:defRPr/>
            </a:pPr>
            <a:r>
              <a:rPr lang="fa-IR" sz="1350" b="1" dirty="0">
                <a:solidFill>
                  <a:srgbClr val="002060"/>
                </a:solidFill>
                <a:latin typeface="Calibri" panose="020F0502020204030204" pitchFamily="34" charset="0"/>
                <a:cs typeface="B Titr" panose="00000700000000000000" pitchFamily="2" charset="-78"/>
              </a:rPr>
              <a:t>لیست سوالات پرتکرار شبکه بهداشت صومعه سرا: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نیش پشه آئدس  عفونی و کشنده است؟</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از پشه آئدس باید ترسید؟</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دراثر نیش پشه آئدس فرد می میرد یا خواهد مرد؟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آیا نیش پشه آئدس تب زیاد یا شدید به همراه خواهد داشت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پشه آئدس چه شکلی می باشد؟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نیش پش آئدس باعث چه عفونت یا بیماریهایی می شود؟</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نیش پشه آئدس باعث تب دنگی می شود؟  آیا این خبر واقعیت دارد؟</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پشه آئدس در کدام منطقه جغرافیایی گیلان مشاهده شده؟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پماد دافع پشه آئدس  کدام است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 برای پیشگیری از نیش پشه آئدس چه  باید کرد؟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راههای مقابله با پشه آئدس کدام است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علایم  بیماری نیش پشه آئدس چیست ؟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نیش پشه آئدس درمان دارد ؟ </a:t>
            </a:r>
          </a:p>
          <a:p>
            <a:pPr marL="169069" indent="-169069" algn="r" defTabSz="685800" rtl="1">
              <a:lnSpc>
                <a:spcPct val="115000"/>
              </a:lnSpc>
              <a:buFont typeface="+mj-lt"/>
              <a:buAutoNum type="arabicPeriod"/>
              <a:defRPr/>
            </a:pPr>
            <a:r>
              <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rPr>
              <a:t>مخزن  و محل زندگی پشه آئدس کجاست؟</a:t>
            </a:r>
          </a:p>
          <a:p>
            <a:pPr marL="169069" indent="-169069" algn="r" defTabSz="685800" rtl="1">
              <a:lnSpc>
                <a:spcPct val="115000"/>
              </a:lnSpc>
              <a:buFont typeface="+mj-lt"/>
              <a:buAutoNum type="arabicPeriod"/>
              <a:defRPr/>
            </a:pPr>
            <a:endParaRPr lang="fa-IR" sz="1500" dirty="0">
              <a:solidFill>
                <a:srgbClr val="002060"/>
              </a:solidFill>
              <a:latin typeface="Calibri" panose="020F0502020204030204" pitchFamily="34" charset="0"/>
              <a:ea typeface="Calibri" panose="020F0502020204030204" pitchFamily="34" charset="0"/>
              <a:cs typeface="B Nazanin" panose="00000400000000000000" pitchFamily="2" charset="-78"/>
            </a:endParaRPr>
          </a:p>
          <a:p>
            <a:pPr algn="r" defTabSz="685800" rtl="1">
              <a:lnSpc>
                <a:spcPct val="115000"/>
              </a:lnSpc>
              <a:defRPr/>
            </a:pPr>
            <a:endParaRPr lang="en-US" sz="1350" dirty="0">
              <a:solidFill>
                <a:srgbClr val="002060"/>
              </a:solidFill>
              <a:latin typeface="Calibri" panose="020F0502020204030204" pitchFamily="34" charset="0"/>
              <a:cs typeface="B Nazanin" panose="00000400000000000000" pitchFamily="2" charset="-78"/>
            </a:endParaRPr>
          </a:p>
          <a:p>
            <a:pPr marL="257175" indent="-257175" algn="r" defTabSz="685800" rtl="1">
              <a:lnSpc>
                <a:spcPct val="115000"/>
              </a:lnSpc>
              <a:buFont typeface="+mj-lt"/>
              <a:buAutoNum type="arabicPeriod"/>
              <a:defRPr/>
            </a:pPr>
            <a:endParaRPr lang="en-US" sz="1350" dirty="0">
              <a:solidFill>
                <a:srgbClr val="002060"/>
              </a:solidFill>
              <a:latin typeface="Calibri" panose="020F0502020204030204" pitchFamily="34" charset="0"/>
              <a:cs typeface="B Nazanin" panose="00000400000000000000" pitchFamily="2" charset="-78"/>
            </a:endParaRPr>
          </a:p>
        </p:txBody>
      </p:sp>
      <p:pic>
        <p:nvPicPr>
          <p:cNvPr id="8" name="Picture 2">
            <a:extLst>
              <a:ext uri="{FF2B5EF4-FFF2-40B4-BE49-F238E27FC236}">
                <a16:creationId xmlns:a16="http://schemas.microsoft.com/office/drawing/2014/main" id="{4AC941A2-EC79-F2BC-494D-F2A2BD7749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21" y="4382814"/>
            <a:ext cx="1763486" cy="133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60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763000" cy="54257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3" y="5616576"/>
            <a:ext cx="1219200" cy="1219200"/>
          </a:xfrm>
          <a:prstGeom prst="rect">
            <a:avLst/>
          </a:prstGeom>
        </p:spPr>
      </p:pic>
    </p:spTree>
    <p:extLst>
      <p:ext uri="{BB962C8B-B14F-4D97-AF65-F5344CB8AC3E}">
        <p14:creationId xmlns:p14="http://schemas.microsoft.com/office/powerpoint/2010/main" val="2128455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2776" y="990600"/>
            <a:ext cx="8908848" cy="48768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نگاهی به ابعاد تاثیرگذار رفتاری- اجتماعی بر کووید- </a:t>
            </a:r>
            <a:r>
              <a:rPr lang="fa-IR" sz="2400" b="1" i="1" dirty="0" smtClean="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۱۹:</a:t>
            </a:r>
            <a:endParaRPr lang="en-US" b="1" i="1" dirty="0">
              <a:solidFill>
                <a:schemeClr val="accent6">
                  <a:lumMod val="50000"/>
                </a:schemeClr>
              </a:solidFill>
              <a:latin typeface="Times New Roman" panose="02020603050405020304" pitchFamily="18" charset="0"/>
              <a:ea typeface="Times New Roman" panose="02020603050405020304" pitchFamily="18" charset="0"/>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solidFill>
                  <a:srgbClr val="0070C0"/>
                </a:solidFill>
                <a:latin typeface="Trebuchet MS"/>
                <a:cs typeface="B Titr" panose="00000700000000000000" pitchFamily="2" charset="-78"/>
              </a:rPr>
              <a:t> </a:t>
            </a:r>
            <a:endParaRPr lang="en-US" sz="20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solidFill>
                  <a:srgbClr val="FF0000"/>
                </a:solidFill>
                <a:latin typeface="Trebuchet MS"/>
                <a:cs typeface="B Titr" panose="00000700000000000000" pitchFamily="2" charset="-78"/>
              </a:rPr>
              <a:t>اطلاعات و </a:t>
            </a:r>
            <a:r>
              <a:rPr lang="fa-IR" sz="2000" dirty="0" smtClean="0">
                <a:solidFill>
                  <a:srgbClr val="FF0000"/>
                </a:solidFill>
                <a:latin typeface="Trebuchet MS"/>
                <a:cs typeface="B Titr" panose="00000700000000000000" pitchFamily="2" charset="-78"/>
              </a:rPr>
              <a:t>ارتباطات:</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solidFill>
                <a:srgbClr val="FF0000"/>
              </a:solidFill>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a:latin typeface="Trebuchet MS"/>
                <a:cs typeface="B Titr" panose="00000700000000000000" pitchFamily="2" charset="-78"/>
              </a:rPr>
              <a:t>	هر روزه  </a:t>
            </a:r>
            <a:r>
              <a:rPr lang="fa-IR" sz="1800" dirty="0">
                <a:solidFill>
                  <a:srgbClr val="0070C0"/>
                </a:solidFill>
                <a:latin typeface="Trebuchet MS"/>
                <a:cs typeface="B Titr" panose="00000700000000000000" pitchFamily="2" charset="-78"/>
              </a:rPr>
              <a:t>شواهد علمی جدیدی </a:t>
            </a:r>
            <a:r>
              <a:rPr lang="fa-IR" sz="1800" dirty="0">
                <a:latin typeface="Trebuchet MS"/>
                <a:cs typeface="B Titr" panose="00000700000000000000" pitchFamily="2" charset="-78"/>
              </a:rPr>
              <a:t>در مورد </a:t>
            </a:r>
            <a:r>
              <a:rPr lang="fa-IR" sz="1800" dirty="0" smtClean="0">
                <a:latin typeface="Trebuchet MS"/>
                <a:cs typeface="B Titr" panose="00000700000000000000" pitchFamily="2" charset="-78"/>
              </a:rPr>
              <a:t>انواع بیماری ها/مشکلات سلامت دست </a:t>
            </a:r>
            <a:r>
              <a:rPr lang="fa-IR" sz="1800" dirty="0">
                <a:latin typeface="Trebuchet MS"/>
                <a:cs typeface="B Titr" panose="00000700000000000000" pitchFamily="2" charset="-78"/>
              </a:rPr>
              <a:t>می آید که در برخی موارد منجر </a:t>
            </a:r>
            <a:r>
              <a:rPr lang="fa-IR" sz="1800" dirty="0">
                <a:solidFill>
                  <a:srgbClr val="0070C0"/>
                </a:solidFill>
                <a:latin typeface="Trebuchet MS"/>
                <a:cs typeface="B Titr" panose="00000700000000000000" pitchFamily="2" charset="-78"/>
              </a:rPr>
              <a:t>به اصلاح و یا تغییر دستورالعمل های بهداشتی</a:t>
            </a:r>
            <a:r>
              <a:rPr lang="fa-IR" sz="1800" dirty="0">
                <a:latin typeface="Trebuchet MS"/>
                <a:cs typeface="B Titr" panose="00000700000000000000" pitchFamily="2" charset="-78"/>
              </a:rPr>
              <a:t> می گردد. این بر </a:t>
            </a:r>
            <a:r>
              <a:rPr lang="fa-IR" sz="1800" dirty="0">
                <a:solidFill>
                  <a:srgbClr val="0070C0"/>
                </a:solidFill>
                <a:latin typeface="Trebuchet MS"/>
                <a:cs typeface="B Titr" panose="00000700000000000000" pitchFamily="2" charset="-78"/>
              </a:rPr>
              <a:t>میزان اعتماد مردم به اطلاعات دریافتی </a:t>
            </a:r>
            <a:r>
              <a:rPr lang="fa-IR" sz="1800" dirty="0">
                <a:latin typeface="Trebuchet MS"/>
                <a:cs typeface="B Titr" panose="00000700000000000000" pitchFamily="2" charset="-78"/>
              </a:rPr>
              <a:t>و به </a:t>
            </a:r>
            <a:r>
              <a:rPr lang="fa-IR" sz="1800" dirty="0">
                <a:solidFill>
                  <a:srgbClr val="0070C0"/>
                </a:solidFill>
                <a:latin typeface="Trebuchet MS"/>
                <a:cs typeface="B Titr" panose="00000700000000000000" pitchFamily="2" charset="-78"/>
              </a:rPr>
              <a:t>افرادی که این اطلاعات را ارایه می دهند</a:t>
            </a:r>
            <a:r>
              <a:rPr lang="fa-IR" sz="1800" dirty="0">
                <a:latin typeface="Trebuchet MS"/>
                <a:cs typeface="B Titr" panose="00000700000000000000" pitchFamily="2" charset="-78"/>
              </a:rPr>
              <a:t> تاثیر می گذارد. </a:t>
            </a:r>
            <a:endParaRPr lang="fa-IR" sz="18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a:latin typeface="Trebuchet MS"/>
                <a:cs typeface="B Titr" panose="00000700000000000000" pitchFamily="2" charset="-78"/>
              </a:rPr>
              <a:t>	استفاده از </a:t>
            </a:r>
            <a:r>
              <a:rPr lang="fa-IR" sz="1800" dirty="0">
                <a:solidFill>
                  <a:srgbClr val="0070C0"/>
                </a:solidFill>
                <a:latin typeface="Trebuchet MS"/>
                <a:cs typeface="B Titr" panose="00000700000000000000" pitchFamily="2" charset="-78"/>
              </a:rPr>
              <a:t>منابع و </a:t>
            </a:r>
            <a:r>
              <a:rPr lang="fa-IR" sz="1800" dirty="0" smtClean="0">
                <a:solidFill>
                  <a:srgbClr val="0070C0"/>
                </a:solidFill>
                <a:latin typeface="Trebuchet MS"/>
                <a:cs typeface="B Titr" panose="00000700000000000000" pitchFamily="2" charset="-78"/>
              </a:rPr>
              <a:t>کانال های </a:t>
            </a:r>
            <a:r>
              <a:rPr lang="fa-IR" sz="1800" dirty="0">
                <a:solidFill>
                  <a:srgbClr val="0070C0"/>
                </a:solidFill>
                <a:latin typeface="Trebuchet MS"/>
                <a:cs typeface="B Titr" panose="00000700000000000000" pitchFamily="2" charset="-78"/>
              </a:rPr>
              <a:t>اطلاعاتی مطمئن </a:t>
            </a:r>
            <a:r>
              <a:rPr lang="fa-IR" sz="1800" dirty="0">
                <a:latin typeface="Trebuchet MS"/>
                <a:cs typeface="B Titr" panose="00000700000000000000" pitchFamily="2" charset="-78"/>
              </a:rPr>
              <a:t>برای </a:t>
            </a:r>
            <a:r>
              <a:rPr lang="fa-IR" sz="1800" dirty="0">
                <a:solidFill>
                  <a:srgbClr val="0070C0"/>
                </a:solidFill>
                <a:latin typeface="Trebuchet MS"/>
                <a:cs typeface="B Titr" panose="00000700000000000000" pitchFamily="2" charset="-78"/>
              </a:rPr>
              <a:t>برقراری ارتباط به موقع </a:t>
            </a:r>
            <a:r>
              <a:rPr lang="fa-IR" sz="1800" dirty="0">
                <a:latin typeface="Trebuchet MS"/>
                <a:cs typeface="B Titr" panose="00000700000000000000" pitchFamily="2" charset="-78"/>
              </a:rPr>
              <a:t>جهت </a:t>
            </a:r>
            <a:r>
              <a:rPr lang="fa-IR" sz="1800" dirty="0">
                <a:solidFill>
                  <a:srgbClr val="0070C0"/>
                </a:solidFill>
                <a:latin typeface="Trebuchet MS"/>
                <a:cs typeface="B Titr" panose="00000700000000000000" pitchFamily="2" charset="-78"/>
              </a:rPr>
              <a:t>ارایه اطلاعات دقیق و مبتنی بر شواهد</a:t>
            </a:r>
            <a:r>
              <a:rPr lang="fa-IR" sz="1800" dirty="0">
                <a:latin typeface="Trebuchet MS"/>
                <a:cs typeface="B Titr" panose="00000700000000000000" pitchFamily="2" charset="-78"/>
              </a:rPr>
              <a:t>، بسیار مهم است</a:t>
            </a:r>
            <a:r>
              <a:rPr lang="fa-IR" sz="18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a:latin typeface="Trebuchet MS"/>
                <a:cs typeface="B Titr" panose="00000700000000000000" pitchFamily="2" charset="-78"/>
              </a:rPr>
              <a:t>	میزان </a:t>
            </a:r>
            <a:r>
              <a:rPr lang="fa-IR" sz="1800" dirty="0">
                <a:solidFill>
                  <a:srgbClr val="0070C0"/>
                </a:solidFill>
                <a:latin typeface="Trebuchet MS"/>
                <a:cs typeface="B Titr" panose="00000700000000000000" pitchFamily="2" charset="-78"/>
              </a:rPr>
              <a:t>اعتماد مردم </a:t>
            </a:r>
            <a:r>
              <a:rPr lang="fa-IR" sz="1800" dirty="0">
                <a:latin typeface="Trebuchet MS"/>
                <a:cs typeface="B Titr" panose="00000700000000000000" pitchFamily="2" charset="-78"/>
              </a:rPr>
              <a:t>به </a:t>
            </a:r>
            <a:r>
              <a:rPr lang="fa-IR" sz="1800" dirty="0">
                <a:solidFill>
                  <a:srgbClr val="0070C0"/>
                </a:solidFill>
                <a:latin typeface="Trebuchet MS"/>
                <a:cs typeface="B Titr" panose="00000700000000000000" pitchFamily="2" charset="-78"/>
              </a:rPr>
              <a:t>اطلاعات علمی و واقعی</a:t>
            </a:r>
            <a:r>
              <a:rPr lang="fa-IR" sz="1800" dirty="0">
                <a:latin typeface="Trebuchet MS"/>
                <a:cs typeface="B Titr" panose="00000700000000000000" pitchFamily="2" charset="-78"/>
              </a:rPr>
              <a:t> که توسط </a:t>
            </a:r>
            <a:r>
              <a:rPr lang="fa-IR" sz="1800" dirty="0">
                <a:solidFill>
                  <a:srgbClr val="0070C0"/>
                </a:solidFill>
                <a:latin typeface="Trebuchet MS"/>
                <a:cs typeface="B Titr" panose="00000700000000000000" pitchFamily="2" charset="-78"/>
              </a:rPr>
              <a:t>منابع رسمی </a:t>
            </a:r>
            <a:r>
              <a:rPr lang="fa-IR" sz="1800" dirty="0">
                <a:latin typeface="Trebuchet MS"/>
                <a:cs typeface="B Titr" panose="00000700000000000000" pitchFamily="2" charset="-78"/>
              </a:rPr>
              <a:t>منتشر می شود بالا است</a:t>
            </a:r>
            <a:r>
              <a:rPr lang="fa-IR" sz="18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smtClean="0">
                <a:latin typeface="Trebuchet MS"/>
                <a:cs typeface="B Titr" panose="00000700000000000000" pitchFamily="2" charset="-78"/>
              </a:rPr>
              <a:t> </a:t>
            </a:r>
            <a:r>
              <a:rPr lang="fa-IR" sz="2200" i="1" dirty="0">
                <a:solidFill>
                  <a:srgbClr val="7030A0"/>
                </a:solidFill>
                <a:latin typeface="Trebuchet MS"/>
                <a:cs typeface="B Titr" panose="00000700000000000000" pitchFamily="2" charset="-78"/>
              </a:rPr>
              <a:t>معمولا بالاترین سطح اعتماد مردم به اطلاعات منتشر شده توسط محققین، پزشکان و متخصصان بهداشت است.</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a:latin typeface="Trebuchet MS"/>
              <a:cs typeface="B Titr" panose="00000700000000000000" pitchFamily="2" charset="-78"/>
            </a:endParaRPr>
          </a:p>
        </p:txBody>
      </p:sp>
    </p:spTree>
    <p:extLst>
      <p:ext uri="{BB962C8B-B14F-4D97-AF65-F5344CB8AC3E}">
        <p14:creationId xmlns:p14="http://schemas.microsoft.com/office/powerpoint/2010/main" val="89664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2776" y="1143000"/>
            <a:ext cx="8908848" cy="44958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نگاهی به ابعاد تاثیرگذار رفتاری- اجتماعی بر کووید- </a:t>
            </a:r>
            <a:r>
              <a:rPr lang="fa-IR" sz="2400" b="1" i="1" dirty="0" smtClean="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۱۹:</a:t>
            </a:r>
            <a:endParaRPr lang="en-US" b="1" i="1" dirty="0">
              <a:solidFill>
                <a:schemeClr val="accent6">
                  <a:lumMod val="50000"/>
                </a:schemeClr>
              </a:solidFill>
              <a:latin typeface="Times New Roman" panose="02020603050405020304" pitchFamily="18" charset="0"/>
              <a:ea typeface="Times New Roman" panose="02020603050405020304" pitchFamily="18" charset="0"/>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000" dirty="0" smtClean="0">
                <a:solidFill>
                  <a:srgbClr val="0070C0"/>
                </a:solidFill>
                <a:latin typeface="Trebuchet MS"/>
                <a:cs typeface="B Titr" panose="00000700000000000000" pitchFamily="2" charset="-78"/>
              </a:rPr>
              <a:t> </a:t>
            </a:r>
            <a:endParaRPr lang="en-US" sz="20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solidFill>
                  <a:srgbClr val="FF0000"/>
                </a:solidFill>
                <a:latin typeface="Trebuchet MS"/>
                <a:cs typeface="B Titr" panose="00000700000000000000" pitchFamily="2" charset="-78"/>
              </a:rPr>
              <a:t>اطلاعات و </a:t>
            </a:r>
            <a:r>
              <a:rPr lang="fa-IR" sz="2000" dirty="0" smtClean="0">
                <a:solidFill>
                  <a:srgbClr val="FF0000"/>
                </a:solidFill>
                <a:latin typeface="Trebuchet MS"/>
                <a:cs typeface="B Titr" panose="00000700000000000000" pitchFamily="2" charset="-78"/>
              </a:rPr>
              <a:t>ارتباطات:</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2000" dirty="0" smtClean="0">
              <a:solidFill>
                <a:srgbClr val="FF0000"/>
              </a:solidFill>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smtClean="0">
                <a:latin typeface="Trebuchet MS"/>
                <a:cs typeface="B Titr" panose="00000700000000000000" pitchFamily="2" charset="-78"/>
              </a:rPr>
              <a:t>•</a:t>
            </a:r>
            <a:r>
              <a:rPr lang="fa-IR" sz="1800" dirty="0">
                <a:latin typeface="Trebuchet MS"/>
                <a:cs typeface="B Titr" panose="00000700000000000000" pitchFamily="2" charset="-78"/>
              </a:rPr>
              <a:t>	شخصیت های اجتماعی، به ویژه </a:t>
            </a:r>
            <a:r>
              <a:rPr lang="fa-IR" sz="1800" dirty="0">
                <a:solidFill>
                  <a:srgbClr val="0070C0"/>
                </a:solidFill>
                <a:latin typeface="Trebuchet MS"/>
                <a:cs typeface="B Titr" panose="00000700000000000000" pitchFamily="2" charset="-78"/>
              </a:rPr>
              <a:t>چهره های مذهبی و سرشناسان </a:t>
            </a:r>
            <a:r>
              <a:rPr lang="fa-IR" sz="1800" dirty="0">
                <a:latin typeface="Trebuchet MS"/>
                <a:cs typeface="B Titr" panose="00000700000000000000" pitchFamily="2" charset="-78"/>
              </a:rPr>
              <a:t>می توانند نقشی حیاتی در </a:t>
            </a:r>
            <a:r>
              <a:rPr lang="fa-IR" sz="1800" dirty="0">
                <a:solidFill>
                  <a:srgbClr val="0070C0"/>
                </a:solidFill>
                <a:latin typeface="Trebuchet MS"/>
                <a:cs typeface="B Titr" panose="00000700000000000000" pitchFamily="2" charset="-78"/>
              </a:rPr>
              <a:t>تشویق مردم به رعایت دستورالعمل های بهداشتی </a:t>
            </a:r>
            <a:r>
              <a:rPr lang="fa-IR" sz="1800" dirty="0">
                <a:latin typeface="Trebuchet MS"/>
                <a:cs typeface="B Titr" panose="00000700000000000000" pitchFamily="2" charset="-78"/>
              </a:rPr>
              <a:t>مرتبط با کووید-19  داشته باشند. </a:t>
            </a:r>
            <a:endParaRPr lang="fa-IR" sz="18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a:latin typeface="Trebuchet MS"/>
                <a:cs typeface="B Titr" panose="00000700000000000000" pitchFamily="2" charset="-78"/>
              </a:rPr>
              <a:t>•	اطلاعات باید از طریق </a:t>
            </a:r>
            <a:r>
              <a:rPr lang="fa-IR" sz="1800" dirty="0">
                <a:solidFill>
                  <a:srgbClr val="0070C0"/>
                </a:solidFill>
                <a:latin typeface="Trebuchet MS"/>
                <a:cs typeface="B Titr" panose="00000700000000000000" pitchFamily="2" charset="-78"/>
              </a:rPr>
              <a:t>کانالهای مناسب </a:t>
            </a:r>
            <a:r>
              <a:rPr lang="fa-IR" sz="1800" dirty="0">
                <a:latin typeface="Trebuchet MS"/>
                <a:cs typeface="B Titr" panose="00000700000000000000" pitchFamily="2" charset="-78"/>
              </a:rPr>
              <a:t>ارائه شود</a:t>
            </a:r>
            <a:r>
              <a:rPr lang="fa-IR" sz="18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a:latin typeface="Trebuchet MS"/>
                <a:cs typeface="B Titr" panose="00000700000000000000" pitchFamily="2" charset="-78"/>
              </a:rPr>
              <a:t>•	در حالی که </a:t>
            </a:r>
            <a:r>
              <a:rPr lang="fa-IR" sz="2000" i="1" dirty="0">
                <a:solidFill>
                  <a:srgbClr val="FF0000"/>
                </a:solidFill>
                <a:latin typeface="Trebuchet MS"/>
                <a:cs typeface="B Titr" panose="00000700000000000000" pitchFamily="2" charset="-78"/>
              </a:rPr>
              <a:t>دسترسی به منابع اطلاعات آنلاین </a:t>
            </a:r>
            <a:r>
              <a:rPr lang="fa-IR" sz="2000" i="1" u="sng" dirty="0">
                <a:solidFill>
                  <a:srgbClr val="FF0000"/>
                </a:solidFill>
                <a:latin typeface="Trebuchet MS"/>
                <a:cs typeface="B Titr" panose="00000700000000000000" pitchFamily="2" charset="-78"/>
              </a:rPr>
              <a:t>در حال افزایش </a:t>
            </a:r>
            <a:r>
              <a:rPr lang="fa-IR" sz="2000" i="1" dirty="0">
                <a:solidFill>
                  <a:srgbClr val="FF0000"/>
                </a:solidFill>
                <a:latin typeface="Trebuchet MS"/>
                <a:cs typeface="B Titr" panose="00000700000000000000" pitchFamily="2" charset="-78"/>
              </a:rPr>
              <a:t>است ، شواهدی وجود دارد که نشان می دهد </a:t>
            </a:r>
            <a:r>
              <a:rPr lang="fa-IR" sz="2000" i="1" u="sng" dirty="0">
                <a:solidFill>
                  <a:srgbClr val="FF0000"/>
                </a:solidFill>
                <a:latin typeface="Trebuchet MS"/>
                <a:cs typeface="B Titr" panose="00000700000000000000" pitchFamily="2" charset="-78"/>
              </a:rPr>
              <a:t>اعتماد به آنها به طور کلی کم </a:t>
            </a:r>
            <a:r>
              <a:rPr lang="fa-IR" sz="2000" i="1" dirty="0">
                <a:solidFill>
                  <a:srgbClr val="FF0000"/>
                </a:solidFill>
                <a:latin typeface="Trebuchet MS"/>
                <a:cs typeface="B Titr" panose="00000700000000000000" pitchFamily="2" charset="-78"/>
              </a:rPr>
              <a:t>است.</a:t>
            </a:r>
          </a:p>
        </p:txBody>
      </p:sp>
    </p:spTree>
    <p:extLst>
      <p:ext uri="{BB962C8B-B14F-4D97-AF65-F5344CB8AC3E}">
        <p14:creationId xmlns:p14="http://schemas.microsoft.com/office/powerpoint/2010/main" val="21375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2776" y="1143000"/>
            <a:ext cx="8908848" cy="48768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نگاهی به ابعاد تاثیرگذار رفتاری- اجتماعی بر کووید- ۱۹:</a:t>
            </a:r>
          </a:p>
          <a:p>
            <a:pPr marL="0" indent="0">
              <a:buNone/>
            </a:pPr>
            <a:endParaRPr lang="fa-IR" sz="2400" b="1" i="1" dirty="0" smtClean="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400" dirty="0" smtClean="0">
                <a:solidFill>
                  <a:srgbClr val="FF0000"/>
                </a:solidFill>
                <a:latin typeface="Trebuchet MS"/>
                <a:cs typeface="B Titr" panose="00000700000000000000" pitchFamily="2" charset="-78"/>
              </a:rPr>
              <a:t>پایبندی </a:t>
            </a:r>
            <a:r>
              <a:rPr lang="fa-IR" sz="2400" dirty="0">
                <a:solidFill>
                  <a:srgbClr val="FF0000"/>
                </a:solidFill>
                <a:latin typeface="Trebuchet MS"/>
                <a:cs typeface="B Titr" panose="00000700000000000000" pitchFamily="2" charset="-78"/>
              </a:rPr>
              <a:t>به دستورالعمل های بهداشتی و اقدامات اجتماعی :</a:t>
            </a:r>
            <a:r>
              <a:rPr lang="ar-SA" sz="2400" dirty="0">
                <a:solidFill>
                  <a:srgbClr val="FF0000"/>
                </a:solidFill>
                <a:latin typeface="Trebuchet MS"/>
                <a:cs typeface="B Titr" panose="00000700000000000000" pitchFamily="2" charset="-78"/>
              </a:rPr>
              <a:t> </a:t>
            </a:r>
            <a:endParaRPr lang="en-US" sz="2400" dirty="0">
              <a:solidFill>
                <a:srgbClr val="FF0000"/>
              </a:solidFill>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a:latin typeface="Trebuchet MS"/>
                <a:cs typeface="B Titr" panose="00000700000000000000" pitchFamily="2" charset="-78"/>
              </a:rPr>
              <a:t>	</a:t>
            </a:r>
            <a:r>
              <a:rPr lang="fa-IR" sz="1600" dirty="0">
                <a:latin typeface="Trebuchet MS"/>
                <a:cs typeface="B Titr" panose="00000700000000000000" pitchFamily="2" charset="-78"/>
              </a:rPr>
              <a:t>شواهد حاکی از آن است که خوداظهاری در خصوص پایبندی به بهداشت فردی مانند شستشوی دست، استفاده از ماسک و رعایت فاصله اجتماعی به طور کلی زیاد است که احتمالاً تحت تأثیر روند بیماری در منطقه و تدابیری که برای پایبندی به دستورالعمل های بهداشتی اعمال می شود قرار دارد</a:t>
            </a:r>
            <a:r>
              <a:rPr lang="fa-IR" sz="16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6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latin typeface="Trebuchet MS"/>
                <a:cs typeface="B Titr" panose="00000700000000000000" pitchFamily="2" charset="-78"/>
              </a:rPr>
              <a:t>	مردم  با اقدامات محدود كننده فعاليت هاي اقتصادي احتمالاً كمتر موافقت خواهند کرد</a:t>
            </a:r>
            <a:r>
              <a:rPr lang="fa-IR" sz="16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smtClean="0">
                <a:latin typeface="Trebuchet MS"/>
                <a:cs typeface="B Titr" panose="00000700000000000000" pitchFamily="2" charset="-78"/>
              </a:rPr>
              <a:t> </a:t>
            </a:r>
            <a:r>
              <a:rPr lang="fa-IR" sz="1600" dirty="0">
                <a:latin typeface="Trebuchet MS"/>
                <a:cs typeface="B Titr" panose="00000700000000000000" pitchFamily="2" charset="-78"/>
              </a:rPr>
              <a:t>داده های اخیر نشان می دهد که عدم امنیت غذایی و از دست دادن درآمد می تواند بر رعایت دستورالعمل های بهداشتی تأثیر بگذارد</a:t>
            </a:r>
            <a:r>
              <a:rPr lang="fa-IR" sz="1600" dirty="0" smtClean="0">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6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latin typeface="Trebuchet MS"/>
                <a:cs typeface="B Titr" panose="00000700000000000000" pitchFamily="2" charset="-78"/>
              </a:rPr>
              <a:t>	پایبندی به تدابیری که اجتماعات را محدود می کند اغلب ضعیف است. این موضوع تحت تأثیر هنجارهای فرهنگی-اجتماعی قرار دارد و نیاز به مشارکت اجتماعی دارد. </a:t>
            </a:r>
            <a:endParaRPr lang="fa-IR" sz="16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6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latin typeface="Trebuchet MS"/>
                <a:cs typeface="B Titr" panose="00000700000000000000" pitchFamily="2" charset="-78"/>
              </a:rPr>
              <a:t>	سطح پایین آگاهی در مورد کووید-19، پایبندی به دستورالعمل های بهداشتی و اقدامات اجتماعی را کاهش می دهد.</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latin typeface="Trebuchet MS"/>
                <a:cs typeface="B Titr" panose="00000700000000000000" pitchFamily="2" charset="-78"/>
              </a:rPr>
              <a:t>	پایبندی به دستورالعمل های بهداشتی و اقدامات اجتماعی تحت تأثیر خصوصیات فردی و فرا هنجارها قرار دارد.</a:t>
            </a:r>
          </a:p>
        </p:txBody>
      </p:sp>
    </p:spTree>
    <p:extLst>
      <p:ext uri="{BB962C8B-B14F-4D97-AF65-F5344CB8AC3E}">
        <p14:creationId xmlns:p14="http://schemas.microsoft.com/office/powerpoint/2010/main" val="126816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2776" y="990600"/>
            <a:ext cx="8908848" cy="4625976"/>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a-IR" sz="2400" b="1" i="1" dirty="0" smtClean="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400" b="1" i="1" dirty="0" smtClean="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نگاهی </a:t>
            </a:r>
            <a:r>
              <a:rPr lang="fa-IR" sz="2400" b="1" i="1" dirty="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rPr>
              <a:t>به ابعاد تاثیرگذار رفتاری- اجتماعی بر کووید- ۱۹:</a:t>
            </a:r>
          </a:p>
          <a:p>
            <a:pPr marL="0" indent="0">
              <a:buNone/>
            </a:pPr>
            <a:endParaRPr lang="fa-IR" sz="2400" b="1" i="1" dirty="0" smtClean="0">
              <a:solidFill>
                <a:schemeClr val="accent6">
                  <a:lumMod val="50000"/>
                </a:scheme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400" dirty="0">
                <a:solidFill>
                  <a:srgbClr val="FF0000"/>
                </a:solidFill>
                <a:latin typeface="Trebuchet MS"/>
                <a:cs typeface="B Titr" panose="00000700000000000000" pitchFamily="2" charset="-78"/>
              </a:rPr>
              <a:t>درک خطر:</a:t>
            </a:r>
            <a:r>
              <a:rPr lang="ar-SA" sz="2400" dirty="0" smtClean="0">
                <a:solidFill>
                  <a:srgbClr val="FF0000"/>
                </a:solidFill>
                <a:latin typeface="Trebuchet MS"/>
                <a:cs typeface="B Titr" panose="00000700000000000000" pitchFamily="2" charset="-78"/>
              </a:rPr>
              <a:t> </a:t>
            </a:r>
            <a:endParaRPr lang="fa-IR" sz="2400" dirty="0" smtClean="0">
              <a:solidFill>
                <a:srgbClr val="FF0000"/>
              </a:solidFill>
              <a:latin typeface="Trebuchet MS"/>
              <a:cs typeface="B Titr" panose="00000700000000000000" pitchFamily="2" charset="-78"/>
            </a:endParaRPr>
          </a:p>
          <a:p>
            <a:pPr marL="0" indent="0">
              <a:buNone/>
            </a:pPr>
            <a:endParaRPr lang="en-US" sz="2400" dirty="0">
              <a:solidFill>
                <a:srgbClr val="FF0000"/>
              </a:solidFill>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latin typeface="Trebuchet MS"/>
                <a:cs typeface="B Titr" panose="00000700000000000000" pitchFamily="2" charset="-78"/>
              </a:rPr>
              <a:t>	</a:t>
            </a:r>
            <a:r>
              <a:rPr lang="fa-IR" sz="1800" dirty="0">
                <a:latin typeface="Trebuchet MS"/>
                <a:cs typeface="B Titr" panose="00000700000000000000" pitchFamily="2" charset="-78"/>
              </a:rPr>
              <a:t>برای مردم در سراسر جهان </a:t>
            </a:r>
            <a:r>
              <a:rPr lang="fa-IR" sz="1800" dirty="0" smtClean="0">
                <a:latin typeface="Trebuchet MS"/>
                <a:cs typeface="B Titr" panose="00000700000000000000" pitchFamily="2" charset="-78"/>
              </a:rPr>
              <a:t>همه گیری بیماری/مشکل سلامتی جامعه جدی </a:t>
            </a:r>
            <a:r>
              <a:rPr lang="fa-IR" sz="1800" dirty="0">
                <a:latin typeface="Trebuchet MS"/>
                <a:cs typeface="B Titr" panose="00000700000000000000" pitchFamily="2" charset="-78"/>
              </a:rPr>
              <a:t>است، با این </a:t>
            </a:r>
            <a:r>
              <a:rPr lang="fa-IR" sz="1800" dirty="0">
                <a:solidFill>
                  <a:srgbClr val="FF0000"/>
                </a:solidFill>
                <a:latin typeface="Trebuchet MS"/>
                <a:cs typeface="B Titr" panose="00000700000000000000" pitchFamily="2" charset="-78"/>
              </a:rPr>
              <a:t>حال اغلب احساس می کنند </a:t>
            </a:r>
            <a:r>
              <a:rPr lang="fa-IR" sz="1800" dirty="0" smtClean="0">
                <a:solidFill>
                  <a:srgbClr val="FF0000"/>
                </a:solidFill>
                <a:latin typeface="Trebuchet MS"/>
                <a:cs typeface="B Titr" panose="00000700000000000000" pitchFamily="2" charset="-78"/>
              </a:rPr>
              <a:t>بیماری </a:t>
            </a:r>
            <a:r>
              <a:rPr lang="fa-IR" sz="1800" dirty="0">
                <a:solidFill>
                  <a:srgbClr val="FF0000"/>
                </a:solidFill>
                <a:latin typeface="Trebuchet MS"/>
                <a:cs typeface="B Titr" panose="00000700000000000000" pitchFamily="2" charset="-78"/>
              </a:rPr>
              <a:t>بیشتر تهدیدی برای دیگران از جمله دوستان، خانواده ، جامعه و کشورشان است تا خودشان</a:t>
            </a:r>
            <a:r>
              <a:rPr lang="fa-IR" sz="1800" dirty="0" smtClean="0">
                <a:solidFill>
                  <a:srgbClr val="FF0000"/>
                </a:solidFill>
                <a:latin typeface="Trebuchet MS"/>
                <a:cs typeface="B Titr" panose="00000700000000000000" pitchFamily="2" charset="-78"/>
              </a:rPr>
              <a:t>.</a:t>
            </a: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smtClean="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a-IR" sz="1800" dirty="0">
              <a:latin typeface="Trebuchet MS"/>
              <a:cs typeface="B Titr" panose="00000700000000000000" pitchFamily="2" charset="-78"/>
            </a:endParaRPr>
          </a:p>
          <a:p>
            <a:pPr marL="0" indent="0">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800" dirty="0" smtClean="0">
                <a:solidFill>
                  <a:srgbClr val="FF0000"/>
                </a:solidFill>
                <a:latin typeface="Trebuchet MS"/>
                <a:cs typeface="B Titr" panose="00000700000000000000" pitchFamily="2" charset="-78"/>
              </a:rPr>
              <a:t>میزان </a:t>
            </a:r>
            <a:r>
              <a:rPr lang="fa-IR" sz="1800" dirty="0">
                <a:solidFill>
                  <a:srgbClr val="FF0000"/>
                </a:solidFill>
                <a:latin typeface="Trebuchet MS"/>
                <a:cs typeface="B Titr" panose="00000700000000000000" pitchFamily="2" charset="-78"/>
              </a:rPr>
              <a:t>باور </a:t>
            </a:r>
            <a:r>
              <a:rPr lang="fa-IR" sz="1800" dirty="0" smtClean="0">
                <a:solidFill>
                  <a:srgbClr val="FF0000"/>
                </a:solidFill>
                <a:latin typeface="Trebuchet MS"/>
                <a:cs typeface="B Titr" panose="00000700000000000000" pitchFamily="2" charset="-78"/>
              </a:rPr>
              <a:t>بسیاری از مردم </a:t>
            </a:r>
            <a:r>
              <a:rPr lang="fa-IR" sz="1800" dirty="0">
                <a:solidFill>
                  <a:srgbClr val="FF0000"/>
                </a:solidFill>
                <a:latin typeface="Trebuchet MS"/>
                <a:cs typeface="B Titr" panose="00000700000000000000" pitchFamily="2" charset="-78"/>
              </a:rPr>
              <a:t>به توانمندی خود در کنترل </a:t>
            </a:r>
            <a:r>
              <a:rPr lang="fa-IR" sz="1800" dirty="0">
                <a:latin typeface="Trebuchet MS"/>
                <a:cs typeface="B Titr" panose="00000700000000000000" pitchFamily="2" charset="-78"/>
              </a:rPr>
              <a:t>همه گیری بیماری/مشکل سلامتی </a:t>
            </a:r>
            <a:r>
              <a:rPr lang="fa-IR" sz="1800" dirty="0" smtClean="0">
                <a:solidFill>
                  <a:srgbClr val="FF0000"/>
                </a:solidFill>
                <a:latin typeface="Trebuchet MS"/>
                <a:cs typeface="B Titr" panose="00000700000000000000" pitchFamily="2" charset="-78"/>
              </a:rPr>
              <a:t>معمولاً </a:t>
            </a:r>
            <a:r>
              <a:rPr lang="fa-IR" sz="1800" dirty="0">
                <a:solidFill>
                  <a:srgbClr val="FF0000"/>
                </a:solidFill>
                <a:latin typeface="Trebuchet MS"/>
                <a:cs typeface="B Titr" panose="00000700000000000000" pitchFamily="2" charset="-78"/>
              </a:rPr>
              <a:t>پایین است </a:t>
            </a:r>
            <a:r>
              <a:rPr lang="fa-IR" sz="1800" dirty="0">
                <a:latin typeface="Trebuchet MS"/>
                <a:cs typeface="B Titr" panose="00000700000000000000" pitchFamily="2" charset="-78"/>
              </a:rPr>
              <a:t>و احساس می کنند </a:t>
            </a:r>
            <a:r>
              <a:rPr lang="fa-IR" sz="1800" dirty="0">
                <a:solidFill>
                  <a:srgbClr val="FF0000"/>
                </a:solidFill>
                <a:latin typeface="Trebuchet MS"/>
                <a:cs typeface="B Titr" panose="00000700000000000000" pitchFamily="2" charset="-78"/>
              </a:rPr>
              <a:t>کمتر می توانند در تصمیم گیری های اجتماعی مشارکت کنند </a:t>
            </a:r>
            <a:r>
              <a:rPr lang="fa-IR" sz="1800" dirty="0">
                <a:latin typeface="Trebuchet MS"/>
                <a:cs typeface="B Titr" panose="00000700000000000000" pitchFamily="2" charset="-78"/>
              </a:rPr>
              <a:t>که این امر </a:t>
            </a:r>
            <a:r>
              <a:rPr lang="fa-IR" sz="1800" dirty="0">
                <a:solidFill>
                  <a:srgbClr val="FF0000"/>
                </a:solidFill>
                <a:latin typeface="Trebuchet MS"/>
                <a:cs typeface="B Titr" panose="00000700000000000000" pitchFamily="2" charset="-78"/>
              </a:rPr>
              <a:t>رعایت دستورالعمل های بهداشتی را کاهش </a:t>
            </a:r>
            <a:r>
              <a:rPr lang="fa-IR" sz="1800" dirty="0">
                <a:latin typeface="Trebuchet MS"/>
                <a:cs typeface="B Titr" panose="00000700000000000000" pitchFamily="2" charset="-78"/>
              </a:rPr>
              <a:t>می‌دهد.</a:t>
            </a:r>
          </a:p>
        </p:txBody>
      </p:sp>
    </p:spTree>
    <p:extLst>
      <p:ext uri="{BB962C8B-B14F-4D97-AF65-F5344CB8AC3E}">
        <p14:creationId xmlns:p14="http://schemas.microsoft.com/office/powerpoint/2010/main" val="347683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a:t>
            </a: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ها</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609600" y="1219200"/>
            <a:ext cx="8077200" cy="36576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عدم قطعیت</a:t>
            </a:r>
          </a:p>
          <a:p>
            <a:pPr marL="0" indent="0">
              <a:buNone/>
            </a:pPr>
            <a:endPar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buFont typeface="Wingdings" panose="05000000000000000000" pitchFamily="2" charset="2"/>
              <a:buChar char="Ø"/>
            </a:pPr>
            <a:r>
              <a:rPr lang="fa-IR" sz="1800" dirty="0">
                <a:latin typeface="Trebuchet MS"/>
                <a:cs typeface="B Titr" panose="00000700000000000000" pitchFamily="2" charset="-78"/>
              </a:rPr>
              <a:t>منظور از عدم قطعیت، عدم ثبات دانسته ها و نادانسته های ما راجع به عامل خطر است. </a:t>
            </a:r>
            <a:endParaRPr lang="fa-IR" sz="1800" dirty="0" smtClean="0">
              <a:latin typeface="Trebuchet MS"/>
              <a:cs typeface="B Titr" panose="00000700000000000000" pitchFamily="2" charset="-78"/>
            </a:endParaRPr>
          </a:p>
          <a:p>
            <a:pPr marL="0" indent="0" algn="ctr">
              <a:buNone/>
            </a:pPr>
            <a:endParaRPr lang="fa-IR" sz="2000" dirty="0" smtClean="0">
              <a:solidFill>
                <a:srgbClr val="C00000"/>
              </a:solidFill>
              <a:latin typeface="Trebuchet MS"/>
              <a:cs typeface="B Titr" panose="00000700000000000000" pitchFamily="2" charset="-78"/>
            </a:endParaRPr>
          </a:p>
          <a:p>
            <a:pPr marL="0" indent="0" algn="ctr">
              <a:buNone/>
            </a:pPr>
            <a:r>
              <a:rPr lang="fa-IR" sz="2000" dirty="0" smtClean="0">
                <a:solidFill>
                  <a:srgbClr val="C00000"/>
                </a:solidFill>
                <a:latin typeface="Trebuchet MS"/>
                <a:cs typeface="B Titr" panose="00000700000000000000" pitchFamily="2" charset="-78"/>
              </a:rPr>
              <a:t>عدم </a:t>
            </a:r>
            <a:r>
              <a:rPr lang="fa-IR" sz="2000" dirty="0">
                <a:solidFill>
                  <a:srgbClr val="C00000"/>
                </a:solidFill>
                <a:latin typeface="Trebuchet MS"/>
                <a:cs typeface="B Titr" panose="00000700000000000000" pitchFamily="2" charset="-78"/>
              </a:rPr>
              <a:t>قطعیت می تواند منجر به ترس ، وحشت و از بین رفتن اعتماد </a:t>
            </a:r>
            <a:r>
              <a:rPr lang="fa-IR" sz="2000" dirty="0" smtClean="0">
                <a:solidFill>
                  <a:srgbClr val="C00000"/>
                </a:solidFill>
                <a:latin typeface="Trebuchet MS"/>
                <a:cs typeface="B Titr" panose="00000700000000000000" pitchFamily="2" charset="-78"/>
              </a:rPr>
              <a:t>شود</a:t>
            </a:r>
          </a:p>
          <a:p>
            <a:pPr algn="ctr">
              <a:buFont typeface="Wingdings" panose="05000000000000000000" pitchFamily="2" charset="2"/>
              <a:buChar char="Ø"/>
            </a:pPr>
            <a:endParaRPr lang="fa-IR" sz="1800" dirty="0" smtClean="0">
              <a:latin typeface="Trebuchet MS"/>
              <a:cs typeface="B Titr" panose="00000700000000000000" pitchFamily="2" charset="-78"/>
            </a:endParaRPr>
          </a:p>
          <a:p>
            <a:pPr marL="0" indent="0" algn="ctr">
              <a:buNone/>
            </a:pPr>
            <a:r>
              <a:rPr lang="fa-IR" sz="2000" dirty="0" smtClean="0">
                <a:solidFill>
                  <a:schemeClr val="accent6">
                    <a:lumMod val="75000"/>
                  </a:schemeClr>
                </a:solidFill>
                <a:latin typeface="Trebuchet MS"/>
                <a:cs typeface="B Titr" panose="00000700000000000000" pitchFamily="2" charset="-78"/>
              </a:rPr>
              <a:t>در </a:t>
            </a:r>
            <a:r>
              <a:rPr lang="fa-IR" sz="2000" dirty="0">
                <a:solidFill>
                  <a:schemeClr val="accent6">
                    <a:lumMod val="75000"/>
                  </a:schemeClr>
                </a:solidFill>
                <a:latin typeface="Trebuchet MS"/>
                <a:cs typeface="B Titr" panose="00000700000000000000" pitchFamily="2" charset="-78"/>
              </a:rPr>
              <a:t>نتیجه برقراری ارتباط موثر و سریع با جامعه در این شرایط، یک اصل اجتناب ناپذیر </a:t>
            </a:r>
            <a:r>
              <a:rPr lang="fa-IR" sz="2000" dirty="0" smtClean="0">
                <a:solidFill>
                  <a:schemeClr val="accent6">
                    <a:lumMod val="75000"/>
                  </a:schemeClr>
                </a:solidFill>
                <a:latin typeface="Trebuchet MS"/>
                <a:cs typeface="B Titr" panose="00000700000000000000" pitchFamily="2" charset="-78"/>
              </a:rPr>
              <a:t>است</a:t>
            </a:r>
          </a:p>
          <a:p>
            <a:pPr marL="0" indent="0" algn="ctr">
              <a:buNone/>
            </a:pPr>
            <a:endParaRPr lang="fa-IR" sz="2000" dirty="0">
              <a:solidFill>
                <a:schemeClr val="accent6">
                  <a:lumMod val="75000"/>
                </a:schemeClr>
              </a:solidFill>
              <a:latin typeface="Trebuchet MS"/>
              <a:cs typeface="B Titr" panose="00000700000000000000" pitchFamily="2" charset="-78"/>
            </a:endParaRPr>
          </a:p>
          <a:p>
            <a:pPr marL="0" indent="0" algn="ctr">
              <a:buNone/>
            </a:pPr>
            <a:r>
              <a:rPr lang="fa-IR" sz="2000" dirty="0" smtClean="0">
                <a:solidFill>
                  <a:schemeClr val="accent6">
                    <a:lumMod val="75000"/>
                  </a:schemeClr>
                </a:solidFill>
                <a:latin typeface="Trebuchet MS"/>
                <a:cs typeface="B Titr" panose="00000700000000000000" pitchFamily="2" charset="-78"/>
              </a:rPr>
              <a:t>و</a:t>
            </a:r>
          </a:p>
          <a:p>
            <a:pPr algn="just">
              <a:buFont typeface="Wingdings" panose="05000000000000000000" pitchFamily="2" charset="2"/>
              <a:buChar char="Ø"/>
            </a:pPr>
            <a:endParaRPr lang="fa-IR" sz="1800" dirty="0" smtClean="0">
              <a:latin typeface="Trebuchet MS"/>
              <a:cs typeface="B Titr" panose="00000700000000000000" pitchFamily="2" charset="-78"/>
            </a:endParaRPr>
          </a:p>
          <a:p>
            <a:pPr marL="0" indent="0" algn="just">
              <a:buNone/>
            </a:pPr>
            <a:r>
              <a:rPr lang="fa-IR" sz="2200" dirty="0" smtClean="0">
                <a:solidFill>
                  <a:srgbClr val="0070C0"/>
                </a:solidFill>
                <a:latin typeface="Trebuchet MS"/>
                <a:cs typeface="B Titr" panose="00000700000000000000" pitchFamily="2" charset="-78"/>
              </a:rPr>
              <a:t>اطلاع </a:t>
            </a:r>
            <a:r>
              <a:rPr lang="fa-IR" sz="2200" dirty="0">
                <a:solidFill>
                  <a:srgbClr val="0070C0"/>
                </a:solidFill>
                <a:latin typeface="Trebuchet MS"/>
                <a:cs typeface="B Titr" panose="00000700000000000000" pitchFamily="2" charset="-78"/>
              </a:rPr>
              <a:t>رسانی جامع و شفاف</a:t>
            </a:r>
            <a:r>
              <a:rPr lang="fa-IR" sz="2200" dirty="0">
                <a:latin typeface="Trebuchet MS"/>
                <a:cs typeface="B Titr" panose="00000700000000000000" pitchFamily="2" charset="-78"/>
              </a:rPr>
              <a:t>، </a:t>
            </a:r>
            <a:r>
              <a:rPr lang="fa-IR" sz="2200" dirty="0">
                <a:solidFill>
                  <a:srgbClr val="0070C0"/>
                </a:solidFill>
                <a:latin typeface="Trebuchet MS"/>
                <a:cs typeface="B Titr" panose="00000700000000000000" pitchFamily="2" charset="-78"/>
              </a:rPr>
              <a:t>مبتنی بر شواهد علمی</a:t>
            </a:r>
            <a:r>
              <a:rPr lang="fa-IR" sz="2200" dirty="0">
                <a:latin typeface="Trebuchet MS"/>
                <a:cs typeface="B Titr" panose="00000700000000000000" pitchFamily="2" charset="-78"/>
              </a:rPr>
              <a:t>، </a:t>
            </a:r>
            <a:r>
              <a:rPr lang="fa-IR" sz="2200" dirty="0">
                <a:solidFill>
                  <a:srgbClr val="0070C0"/>
                </a:solidFill>
                <a:latin typeface="Trebuchet MS"/>
                <a:cs typeface="B Titr" panose="00000700000000000000" pitchFamily="2" charset="-78"/>
              </a:rPr>
              <a:t>ارائه گزارش های کوتاه و با فاصله زمانی کم </a:t>
            </a:r>
            <a:r>
              <a:rPr lang="fa-IR" sz="2200" dirty="0">
                <a:latin typeface="Trebuchet MS"/>
                <a:cs typeface="B Titr" panose="00000700000000000000" pitchFamily="2" charset="-78"/>
              </a:rPr>
              <a:t>سودمند خواهد بود. </a:t>
            </a:r>
            <a:endParaRPr lang="fa-IR" sz="2200" dirty="0">
              <a:solidFill>
                <a:srgbClr val="00B050"/>
              </a:solidFill>
              <a:latin typeface="Trebuchet MS"/>
              <a:cs typeface="B Titr" panose="00000700000000000000" pitchFamily="2" charset="-78"/>
            </a:endParaRPr>
          </a:p>
        </p:txBody>
      </p:sp>
    </p:spTree>
    <p:extLst>
      <p:ext uri="{BB962C8B-B14F-4D97-AF65-F5344CB8AC3E}">
        <p14:creationId xmlns:p14="http://schemas.microsoft.com/office/powerpoint/2010/main" val="192293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762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ctr">
              <a:defRPr/>
            </a:pPr>
            <a:r>
              <a:rPr kumimoji="0" lang="fa-IR" sz="2400" b="1" i="0" u="none" strike="noStrike" kern="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چالش </a:t>
            </a:r>
            <a:r>
              <a:rPr lang="fa-IR" sz="2400" kern="0" cap="none" dirty="0" smtClean="0">
                <a:solidFill>
                  <a:srgbClr val="FF0000"/>
                </a:solidFill>
                <a:effectLst>
                  <a:outerShdw blurRad="38100" dist="25400" dir="5400000" algn="tl" rotWithShape="0">
                    <a:srgbClr val="000000">
                      <a:alpha val="43000"/>
                    </a:srgbClr>
                  </a:outerShdw>
                </a:effectLst>
                <a:latin typeface="Calibri"/>
                <a:cs typeface="B Titr" panose="00000700000000000000" pitchFamily="2" charset="-78"/>
              </a:rPr>
              <a:t>های </a:t>
            </a:r>
            <a:r>
              <a:rPr lang="fa-IR" sz="2400" kern="0" cap="none" dirty="0">
                <a:solidFill>
                  <a:srgbClr val="FF0000"/>
                </a:solidFill>
                <a:effectLst>
                  <a:outerShdw blurRad="38100" dist="25400" dir="5400000" algn="tl" rotWithShape="0">
                    <a:srgbClr val="000000">
                      <a:alpha val="43000"/>
                    </a:srgbClr>
                  </a:outerShdw>
                </a:effectLst>
                <a:latin typeface="Calibri"/>
                <a:cs typeface="B Titr" panose="00000700000000000000" pitchFamily="2" charset="-78"/>
              </a:rPr>
              <a:t>مهم همه گیری </a:t>
            </a:r>
            <a:r>
              <a:rPr lang="fa-IR" sz="2400" kern="0" cap="none" dirty="0" smtClean="0">
                <a:solidFill>
                  <a:srgbClr val="FF0000"/>
                </a:solidFill>
                <a:effectLst>
                  <a:outerShdw blurRad="38100" dist="25400" dir="5400000" algn="tl" rotWithShape="0">
                    <a:srgbClr val="000000">
                      <a:alpha val="43000"/>
                    </a:srgbClr>
                  </a:outerShdw>
                </a:effectLst>
                <a:latin typeface="Calibri"/>
                <a:cs typeface="B Titr" panose="00000700000000000000" pitchFamily="2" charset="-78"/>
              </a:rPr>
              <a:t>ها</a:t>
            </a:r>
            <a:endParaRPr lang="en-US" altLang="en-US" sz="2800" dirty="0">
              <a:solidFill>
                <a:prstClr val="black"/>
              </a:solidFill>
              <a:latin typeface="Calibri"/>
              <a:cs typeface="B Titr" panose="00000700000000000000" pitchFamily="2" charset="-78"/>
            </a:endParaRPr>
          </a:p>
        </p:txBody>
      </p:sp>
      <p:sp>
        <p:nvSpPr>
          <p:cNvPr id="5" name="Title 1"/>
          <p:cNvSpPr txBox="1">
            <a:spLocks noGrp="1"/>
          </p:cNvSpPr>
          <p:nvPr>
            <p:ph type="body" idx="1"/>
          </p:nvPr>
        </p:nvSpPr>
        <p:spPr bwMode="auto">
          <a:xfrm>
            <a:off x="112776" y="762000"/>
            <a:ext cx="8908848" cy="26670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خستگی </a:t>
            </a:r>
            <a:r>
              <a:rPr lang="fa-IR" sz="2400" b="1" u="sng"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ناشی از طولانی شدن بحران:</a:t>
            </a:r>
            <a:endPar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buFont typeface="Wingdings" panose="05000000000000000000" pitchFamily="2" charset="2"/>
              <a:buChar char="Ø"/>
            </a:pPr>
            <a:r>
              <a:rPr lang="fa-IR" sz="1800" dirty="0">
                <a:latin typeface="Trebuchet MS"/>
                <a:cs typeface="B Titr" panose="00000700000000000000" pitchFamily="2" charset="-78"/>
              </a:rPr>
              <a:t>با طولانی شدن پاندمی، خستگی ناشی از آن افزایش می یابد</a:t>
            </a:r>
            <a:r>
              <a:rPr lang="fa-IR" sz="1800" dirty="0" smtClean="0">
                <a:latin typeface="Trebuchet MS"/>
                <a:cs typeface="B Titr" panose="00000700000000000000" pitchFamily="2" charset="-78"/>
              </a:rPr>
              <a:t>.</a:t>
            </a:r>
          </a:p>
          <a:p>
            <a:pPr algn="just">
              <a:buFont typeface="Wingdings" panose="05000000000000000000" pitchFamily="2" charset="2"/>
              <a:buChar char="Ø"/>
            </a:pPr>
            <a:r>
              <a:rPr lang="fa-IR" sz="1800" dirty="0" smtClean="0">
                <a:latin typeface="Trebuchet MS"/>
                <a:cs typeface="B Titr" panose="00000700000000000000" pitchFamily="2" charset="-78"/>
              </a:rPr>
              <a:t> </a:t>
            </a:r>
            <a:r>
              <a:rPr lang="fa-IR" sz="1800" dirty="0">
                <a:latin typeface="Trebuchet MS"/>
                <a:cs typeface="B Titr" panose="00000700000000000000" pitchFamily="2" charset="-78"/>
              </a:rPr>
              <a:t>برای شناسایی ابعاد خستگی ناشی از طولانی شدن همه </a:t>
            </a:r>
            <a:r>
              <a:rPr lang="fa-IR" sz="1800" dirty="0" smtClean="0">
                <a:latin typeface="Trebuchet MS"/>
                <a:cs typeface="B Titr" panose="00000700000000000000" pitchFamily="2" charset="-78"/>
              </a:rPr>
              <a:t>گیری، </a:t>
            </a:r>
            <a:r>
              <a:rPr lang="fa-IR" sz="1800" dirty="0">
                <a:latin typeface="Trebuchet MS"/>
                <a:cs typeface="B Titr" panose="00000700000000000000" pitchFamily="2" charset="-78"/>
              </a:rPr>
              <a:t>به اطلاعات بیشتر و درک بهتر از رفتار افراد نیاز است</a:t>
            </a:r>
            <a:r>
              <a:rPr lang="fa-IR" sz="1800" dirty="0" smtClean="0">
                <a:latin typeface="Trebuchet MS"/>
                <a:cs typeface="B Titr" panose="00000700000000000000" pitchFamily="2" charset="-78"/>
              </a:rPr>
              <a:t>.</a:t>
            </a:r>
          </a:p>
          <a:p>
            <a:pPr algn="just">
              <a:buFont typeface="Wingdings" panose="05000000000000000000" pitchFamily="2" charset="2"/>
              <a:buChar char="Ø"/>
            </a:pPr>
            <a:endParaRPr lang="fa-IR" sz="1800" dirty="0" smtClean="0">
              <a:latin typeface="Trebuchet MS"/>
              <a:cs typeface="B Titr" panose="00000700000000000000" pitchFamily="2" charset="-78"/>
            </a:endParaRPr>
          </a:p>
          <a:p>
            <a:pPr marL="0" indent="0" algn="ctr">
              <a:buNone/>
            </a:pPr>
            <a:r>
              <a:rPr lang="fa-IR" sz="1800" dirty="0">
                <a:latin typeface="Trebuchet MS"/>
                <a:cs typeface="B Titr" panose="00000700000000000000" pitchFamily="2" charset="-78"/>
              </a:rPr>
              <a:t>به عنوان مثال، در اثر خستگی ناشی از بحران ممکن است تمایل افراد برای دریافت پیام های بهداشتی و درک خطر آنها کاهش یابد و رفتارهای پرخطر را بروز دهند</a:t>
            </a:r>
            <a:r>
              <a:rPr lang="fa-IR" sz="1800" dirty="0" smtClean="0">
                <a:latin typeface="Trebuchet MS"/>
                <a:cs typeface="B Titr" panose="00000700000000000000" pitchFamily="2" charset="-78"/>
              </a:rPr>
              <a:t>.</a:t>
            </a:r>
          </a:p>
          <a:p>
            <a:pPr marL="0" indent="0" algn="ctr">
              <a:buNone/>
            </a:pPr>
            <a:r>
              <a:rPr lang="fa-IR" sz="1800" dirty="0" smtClean="0">
                <a:latin typeface="Trebuchet MS"/>
                <a:cs typeface="B Titr" panose="00000700000000000000" pitchFamily="2" charset="-78"/>
              </a:rPr>
              <a:t> </a:t>
            </a:r>
            <a:endParaRPr lang="fa-IR" sz="1800" dirty="0">
              <a:latin typeface="Trebuchet MS"/>
              <a:cs typeface="B Titr" panose="00000700000000000000" pitchFamily="2" charset="-78"/>
            </a:endParaRPr>
          </a:p>
        </p:txBody>
      </p:sp>
      <p:sp>
        <p:nvSpPr>
          <p:cNvPr id="4" name="Title 1"/>
          <p:cNvSpPr txBox="1">
            <a:spLocks/>
          </p:cNvSpPr>
          <p:nvPr/>
        </p:nvSpPr>
        <p:spPr bwMode="auto">
          <a:xfrm>
            <a:off x="235152" y="4042064"/>
            <a:ext cx="8908848" cy="1219200"/>
          </a:xfrm>
          <a:prstGeom prst="rect">
            <a:avLst/>
          </a:pr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ctr"/>
            <a:r>
              <a:rPr lang="fa-IR" sz="2200" dirty="0">
                <a:solidFill>
                  <a:schemeClr val="accent6">
                    <a:lumMod val="75000"/>
                  </a:schemeClr>
                </a:solidFill>
                <a:latin typeface="Trebuchet MS"/>
                <a:cs typeface="B Titr" panose="00000700000000000000" pitchFamily="2" charset="-78"/>
              </a:rPr>
              <a:t> شناسایی روش های خلاقانه و جذاب برای ایجاد انگیزه در مردم از طریق مشارکت اجتماعی، نهاد های مردم نهاد، مسئولین جامعه و افراد تاثیرگذار یکی از راهکارهایی است که می تواند انگیزه و پایبندی را افزایش دهد.</a:t>
            </a:r>
          </a:p>
        </p:txBody>
      </p:sp>
    </p:spTree>
    <p:extLst>
      <p:ext uri="{BB962C8B-B14F-4D97-AF65-F5344CB8AC3E}">
        <p14:creationId xmlns:p14="http://schemas.microsoft.com/office/powerpoint/2010/main" val="36209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ها</a:t>
            </a:r>
          </a:p>
        </p:txBody>
      </p:sp>
      <p:sp>
        <p:nvSpPr>
          <p:cNvPr id="5" name="Title 1"/>
          <p:cNvSpPr txBox="1">
            <a:spLocks noGrp="1"/>
          </p:cNvSpPr>
          <p:nvPr>
            <p:ph type="body" idx="1"/>
          </p:nvPr>
        </p:nvSpPr>
        <p:spPr bwMode="auto">
          <a:xfrm>
            <a:off x="112776" y="762000"/>
            <a:ext cx="8908848" cy="54102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اعتماد</a:t>
            </a:r>
            <a:r>
              <a:rPr lang="fa-IR" sz="2400" b="1" u="sng"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p>
          <a:p>
            <a:pPr algn="just">
              <a:buFont typeface="Wingdings" panose="05000000000000000000" pitchFamily="2" charset="2"/>
              <a:buChar char="Ø"/>
            </a:pPr>
            <a:r>
              <a:rPr lang="fa-IR" sz="1800" dirty="0">
                <a:solidFill>
                  <a:srgbClr val="00B050"/>
                </a:solidFill>
                <a:latin typeface="Trebuchet MS"/>
                <a:cs typeface="B Titr" panose="00000700000000000000" pitchFamily="2" charset="-78"/>
              </a:rPr>
              <a:t>اعتماد جامعه </a:t>
            </a:r>
            <a:r>
              <a:rPr lang="fa-IR" sz="1800" dirty="0">
                <a:latin typeface="Trebuchet MS"/>
                <a:cs typeface="B Titr" panose="00000700000000000000" pitchFamily="2" charset="-78"/>
              </a:rPr>
              <a:t>به مثابه </a:t>
            </a:r>
            <a:r>
              <a:rPr lang="fa-IR" sz="1800" dirty="0">
                <a:solidFill>
                  <a:srgbClr val="00B050"/>
                </a:solidFill>
                <a:latin typeface="Trebuchet MS"/>
                <a:cs typeface="B Titr" panose="00000700000000000000" pitchFamily="2" charset="-78"/>
              </a:rPr>
              <a:t>مهم ترین سرمایه </a:t>
            </a:r>
            <a:r>
              <a:rPr lang="fa-IR" sz="1800" dirty="0" smtClean="0">
                <a:solidFill>
                  <a:srgbClr val="00B050"/>
                </a:solidFill>
                <a:latin typeface="Trebuchet MS"/>
                <a:cs typeface="B Titr" panose="00000700000000000000" pitchFamily="2" charset="-78"/>
              </a:rPr>
              <a:t>اجتماعی </a:t>
            </a:r>
            <a:r>
              <a:rPr lang="fa-IR" sz="1800" dirty="0">
                <a:latin typeface="Trebuchet MS"/>
                <a:cs typeface="B Titr" panose="00000700000000000000" pitchFamily="2" charset="-78"/>
              </a:rPr>
              <a:t>برای کمک به پایان بحران بسیار حیاتی خواهد بود. </a:t>
            </a:r>
            <a:endParaRPr lang="fa-IR" sz="1800" dirty="0" smtClean="0">
              <a:latin typeface="Trebuchet MS"/>
              <a:cs typeface="B Titr" panose="00000700000000000000" pitchFamily="2" charset="-78"/>
            </a:endParaRPr>
          </a:p>
          <a:p>
            <a:pPr algn="just">
              <a:buFont typeface="Wingdings" panose="05000000000000000000" pitchFamily="2" charset="2"/>
              <a:buChar char="Ø"/>
            </a:pPr>
            <a:endParaRPr lang="fa-IR" sz="1800" dirty="0" smtClean="0">
              <a:latin typeface="Trebuchet MS"/>
              <a:cs typeface="B Titr" panose="00000700000000000000" pitchFamily="2" charset="-78"/>
            </a:endParaRPr>
          </a:p>
          <a:p>
            <a:pPr algn="just">
              <a:buFont typeface="Wingdings" panose="05000000000000000000" pitchFamily="2" charset="2"/>
              <a:buChar char="Ø"/>
            </a:pPr>
            <a:r>
              <a:rPr lang="fa-IR" sz="1800" dirty="0" smtClean="0">
                <a:latin typeface="Trebuchet MS"/>
                <a:cs typeface="B Titr" panose="00000700000000000000" pitchFamily="2" charset="-78"/>
              </a:rPr>
              <a:t> </a:t>
            </a:r>
            <a:r>
              <a:rPr lang="fa-IR" sz="1800" dirty="0">
                <a:latin typeface="Trebuchet MS"/>
                <a:cs typeface="B Titr" panose="00000700000000000000" pitchFamily="2" charset="-78"/>
              </a:rPr>
              <a:t>شناسایی علل عدم اعتماد و توجه به </a:t>
            </a:r>
            <a:r>
              <a:rPr lang="fa-IR" sz="1800" dirty="0" smtClean="0">
                <a:latin typeface="Trebuchet MS"/>
                <a:cs typeface="B Titr" panose="00000700000000000000" pitchFamily="2" charset="-78"/>
              </a:rPr>
              <a:t>تاثیربحران بر </a:t>
            </a:r>
            <a:r>
              <a:rPr lang="fa-IR" sz="1800" dirty="0">
                <a:latin typeface="Trebuchet MS"/>
                <a:cs typeface="B Titr" panose="00000700000000000000" pitchFamily="2" charset="-78"/>
              </a:rPr>
              <a:t>میزان اعتماد، یکی از راهکارهای مهم برای افزایش اعتماد است</a:t>
            </a:r>
            <a:r>
              <a:rPr lang="fa-IR" sz="1800" dirty="0" smtClean="0">
                <a:latin typeface="Trebuchet MS"/>
                <a:cs typeface="B Titr" panose="00000700000000000000" pitchFamily="2" charset="-78"/>
              </a:rPr>
              <a:t>.</a:t>
            </a:r>
          </a:p>
          <a:p>
            <a:pPr algn="just">
              <a:buFont typeface="Wingdings" panose="05000000000000000000" pitchFamily="2" charset="2"/>
              <a:buChar char="Ø"/>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ctr">
              <a:buNone/>
            </a:pPr>
            <a:r>
              <a:rPr lang="fa-IR" sz="2200" dirty="0">
                <a:solidFill>
                  <a:schemeClr val="accent6">
                    <a:lumMod val="75000"/>
                  </a:schemeClr>
                </a:solidFill>
                <a:latin typeface="Trebuchet MS"/>
                <a:cs typeface="B Titr" panose="00000700000000000000" pitchFamily="2" charset="-78"/>
              </a:rPr>
              <a:t> </a:t>
            </a:r>
            <a:endParaRPr lang="fa-IR" sz="2200" dirty="0" smtClean="0">
              <a:solidFill>
                <a:schemeClr val="accent6">
                  <a:lumMod val="75000"/>
                </a:schemeClr>
              </a:solidFill>
              <a:latin typeface="Trebuchet MS"/>
              <a:cs typeface="B Titr" panose="00000700000000000000" pitchFamily="2" charset="-78"/>
            </a:endParaRPr>
          </a:p>
          <a:p>
            <a:pPr marL="0" indent="0" algn="ctr">
              <a:buNone/>
            </a:pPr>
            <a:r>
              <a:rPr lang="fa-IR" sz="2200" dirty="0" smtClean="0">
                <a:solidFill>
                  <a:srgbClr val="0070C0"/>
                </a:solidFill>
                <a:latin typeface="Trebuchet MS"/>
                <a:cs typeface="B Titr" panose="00000700000000000000" pitchFamily="2" charset="-78"/>
              </a:rPr>
              <a:t>بنابراین </a:t>
            </a:r>
            <a:r>
              <a:rPr lang="fa-IR" sz="2200" dirty="0">
                <a:solidFill>
                  <a:srgbClr val="0070C0"/>
                </a:solidFill>
                <a:latin typeface="Trebuchet MS"/>
                <a:cs typeface="B Titr" panose="00000700000000000000" pitchFamily="2" charset="-78"/>
              </a:rPr>
              <a:t>باید از ظرفیت مردمی و داوطلبان حوزه سلامت به عنوان سنگ بنای اعتماد سازی استفاده شود.</a:t>
            </a:r>
          </a:p>
        </p:txBody>
      </p:sp>
      <p:sp>
        <p:nvSpPr>
          <p:cNvPr id="4" name="Title 1"/>
          <p:cNvSpPr txBox="1">
            <a:spLocks/>
          </p:cNvSpPr>
          <p:nvPr/>
        </p:nvSpPr>
        <p:spPr bwMode="auto">
          <a:xfrm>
            <a:off x="144641" y="2590800"/>
            <a:ext cx="8908848" cy="1752600"/>
          </a:xfrm>
          <a:prstGeom prst="rect">
            <a:avLst/>
          </a:pr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defTabSz="685800" rtl="0" eaLnBrk="1" fontAlgn="auto" hangingPunct="1">
              <a:lnSpc>
                <a:spcPct val="90000"/>
              </a:lnSpc>
              <a:spcBef>
                <a:spcPts val="750"/>
              </a:spcBef>
              <a:spcAft>
                <a:spcPts val="0"/>
              </a:spcAft>
            </a:pPr>
            <a:r>
              <a:rPr lang="fa-IR" sz="2200" b="0" cap="none" dirty="0">
                <a:solidFill>
                  <a:srgbClr val="0070C0"/>
                </a:solidFill>
                <a:latin typeface="Trebuchet MS"/>
                <a:ea typeface="+mn-ea"/>
                <a:cs typeface="B Titr" panose="00000700000000000000" pitchFamily="2" charset="-78"/>
              </a:rPr>
              <a:t>اعتماد سازی مستلزم مشارکت فعال و پایدار جامعه است.</a:t>
            </a:r>
          </a:p>
          <a:p>
            <a:pPr lvl="0" algn="ctr" defTabSz="685800" rtl="0" eaLnBrk="1" fontAlgn="auto" hangingPunct="1">
              <a:lnSpc>
                <a:spcPct val="90000"/>
              </a:lnSpc>
              <a:spcBef>
                <a:spcPts val="750"/>
              </a:spcBef>
              <a:spcAft>
                <a:spcPts val="0"/>
              </a:spcAft>
            </a:pPr>
            <a:r>
              <a:rPr lang="fa-IR" sz="2200" b="0" cap="none" dirty="0">
                <a:solidFill>
                  <a:srgbClr val="00B050"/>
                </a:solidFill>
                <a:latin typeface="Trebuchet MS"/>
                <a:ea typeface="+mn-ea"/>
                <a:cs typeface="B Titr" panose="00000700000000000000" pitchFamily="2" charset="-78"/>
              </a:rPr>
              <a:t> این مشارکت باید مبتنی بر شواهد و با جلب حمایت افراد مرجع و منابع معتمد بوده</a:t>
            </a:r>
          </a:p>
          <a:p>
            <a:pPr lvl="0" algn="ctr" defTabSz="685800" rtl="0" eaLnBrk="1" fontAlgn="auto" hangingPunct="1">
              <a:lnSpc>
                <a:spcPct val="90000"/>
              </a:lnSpc>
              <a:spcBef>
                <a:spcPts val="750"/>
              </a:spcBef>
              <a:spcAft>
                <a:spcPts val="0"/>
              </a:spcAft>
            </a:pPr>
            <a:r>
              <a:rPr lang="fa-IR" sz="1800" b="0" cap="none" dirty="0">
                <a:solidFill>
                  <a:prstClr val="black">
                    <a:tint val="75000"/>
                  </a:prstClr>
                </a:solidFill>
                <a:latin typeface="Trebuchet MS"/>
                <a:ea typeface="+mn-ea"/>
                <a:cs typeface="B Titr" panose="00000700000000000000" pitchFamily="2" charset="-78"/>
              </a:rPr>
              <a:t> </a:t>
            </a:r>
            <a:r>
              <a:rPr lang="fa-IR" sz="2200" b="0" cap="none" dirty="0">
                <a:solidFill>
                  <a:srgbClr val="0070C0"/>
                </a:solidFill>
                <a:latin typeface="Trebuchet MS"/>
                <a:ea typeface="+mn-ea"/>
                <a:cs typeface="B Titr" panose="00000700000000000000" pitchFamily="2" charset="-78"/>
              </a:rPr>
              <a:t>و</a:t>
            </a:r>
          </a:p>
          <a:p>
            <a:pPr lvl="0" algn="ctr" defTabSz="685800" rtl="0" eaLnBrk="1" fontAlgn="auto" hangingPunct="1">
              <a:lnSpc>
                <a:spcPct val="90000"/>
              </a:lnSpc>
              <a:spcBef>
                <a:spcPts val="750"/>
              </a:spcBef>
              <a:spcAft>
                <a:spcPts val="0"/>
              </a:spcAft>
            </a:pPr>
            <a:r>
              <a:rPr lang="fa-IR" sz="2200" b="0" cap="none" dirty="0">
                <a:solidFill>
                  <a:srgbClr val="00B050"/>
                </a:solidFill>
                <a:latin typeface="Trebuchet MS"/>
                <a:ea typeface="+mn-ea"/>
                <a:cs typeface="B Titr" panose="00000700000000000000" pitchFamily="2" charset="-78"/>
              </a:rPr>
              <a:t> به بازخورد جامعه اهمیت ویژه داده شود.</a:t>
            </a:r>
          </a:p>
        </p:txBody>
      </p:sp>
    </p:spTree>
    <p:extLst>
      <p:ext uri="{BB962C8B-B14F-4D97-AF65-F5344CB8AC3E}">
        <p14:creationId xmlns:p14="http://schemas.microsoft.com/office/powerpoint/2010/main" val="409605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ها</a:t>
            </a:r>
          </a:p>
        </p:txBody>
      </p:sp>
      <p:sp>
        <p:nvSpPr>
          <p:cNvPr id="5" name="Title 1"/>
          <p:cNvSpPr txBox="1">
            <a:spLocks noGrp="1"/>
          </p:cNvSpPr>
          <p:nvPr>
            <p:ph type="body" idx="1"/>
          </p:nvPr>
        </p:nvSpPr>
        <p:spPr bwMode="auto">
          <a:xfrm>
            <a:off x="112776" y="762000"/>
            <a:ext cx="8908848" cy="50292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میزان مشارکت اجتماعی:</a:t>
            </a:r>
          </a:p>
          <a:p>
            <a:pPr algn="just">
              <a:buFont typeface="Wingdings" panose="05000000000000000000" pitchFamily="2" charset="2"/>
              <a:buChar char="Ø"/>
            </a:pPr>
            <a:r>
              <a:rPr lang="fa-IR" sz="1800" dirty="0">
                <a:latin typeface="Trebuchet MS"/>
                <a:cs typeface="B Titr" panose="00000700000000000000" pitchFamily="2" charset="-78"/>
              </a:rPr>
              <a:t>درگیر کردن مردم به منظور رعایت دستورعمل های بهداشتی و پاسخگویی به سوالات و نگرانی های آنها با اطلاعات علمی ضروری است</a:t>
            </a:r>
            <a:r>
              <a:rPr lang="fa-IR" sz="1800" dirty="0" smtClean="0">
                <a:latin typeface="Trebuchet MS"/>
                <a:cs typeface="B Titr" panose="00000700000000000000" pitchFamily="2" charset="-78"/>
              </a:rPr>
              <a:t>.</a:t>
            </a:r>
          </a:p>
          <a:p>
            <a:pPr algn="just">
              <a:buFont typeface="Wingdings" panose="05000000000000000000" pitchFamily="2" charset="2"/>
              <a:buChar char="Ø"/>
            </a:pPr>
            <a:endParaRPr lang="fa-IR" sz="1800" dirty="0">
              <a:latin typeface="Trebuchet MS"/>
              <a:cs typeface="B Titr" panose="00000700000000000000" pitchFamily="2" charset="-78"/>
            </a:endParaRPr>
          </a:p>
          <a:p>
            <a:pPr algn="just">
              <a:buFont typeface="Wingdings" panose="05000000000000000000" pitchFamily="2" charset="2"/>
              <a:buChar char="Ø"/>
            </a:pPr>
            <a:r>
              <a:rPr lang="fa-IR" sz="1800" dirty="0" smtClean="0">
                <a:latin typeface="Trebuchet MS"/>
                <a:cs typeface="B Titr" panose="00000700000000000000" pitchFamily="2" charset="-78"/>
              </a:rPr>
              <a:t> </a:t>
            </a:r>
            <a:r>
              <a:rPr lang="fa-IR" sz="1800" dirty="0">
                <a:latin typeface="Trebuchet MS"/>
                <a:cs typeface="B Titr" panose="00000700000000000000" pitchFamily="2" charset="-78"/>
              </a:rPr>
              <a:t>همچنین استراتژی های </a:t>
            </a:r>
            <a:r>
              <a:rPr lang="en-US" sz="1800" dirty="0">
                <a:latin typeface="Trebuchet MS"/>
                <a:cs typeface="B Titr" panose="00000700000000000000" pitchFamily="2" charset="-78"/>
              </a:rPr>
              <a:t>RCCE </a:t>
            </a:r>
            <a:r>
              <a:rPr lang="fa-IR" sz="1800" dirty="0">
                <a:latin typeface="Trebuchet MS"/>
                <a:cs typeface="B Titr" panose="00000700000000000000" pitchFamily="2" charset="-78"/>
              </a:rPr>
              <a:t>برای حمایت از مردم و مشارکت جامعه در طراحی برنامه ها، پایش و بازخورد و افزایش عدالت در ارایه خدمات بهداشتی، دارای اهمیت است.</a:t>
            </a:r>
            <a:endParaRPr lang="fa-IR" sz="1800" dirty="0" smtClean="0">
              <a:latin typeface="Trebuchet MS"/>
              <a:cs typeface="B Titr" panose="00000700000000000000" pitchFamily="2" charset="-78"/>
            </a:endParaRPr>
          </a:p>
          <a:p>
            <a:pPr algn="just">
              <a:buFont typeface="Wingdings" panose="05000000000000000000" pitchFamily="2" charset="2"/>
              <a:buChar char="Ø"/>
            </a:pPr>
            <a:endParaRPr lang="fa-IR" sz="1800" dirty="0">
              <a:latin typeface="Trebuchet MS"/>
              <a:cs typeface="B Titr" panose="00000700000000000000" pitchFamily="2" charset="-78"/>
            </a:endParaRPr>
          </a:p>
          <a:p>
            <a:pPr algn="just">
              <a:buFont typeface="Wingdings" panose="05000000000000000000" pitchFamily="2" charset="2"/>
              <a:buChar char="Ø"/>
            </a:pPr>
            <a:r>
              <a:rPr lang="fa-IR" sz="1800" dirty="0" smtClean="0">
                <a:latin typeface="Trebuchet MS"/>
                <a:cs typeface="B Titr" panose="00000700000000000000" pitchFamily="2" charset="-78"/>
              </a:rPr>
              <a:t>ارایه اطلاعات متناقض باعث سردرگمی مردم می شود که می تواند میزان رعایت دستورالعمل های بهداشتی را کاهش دهد.</a:t>
            </a:r>
          </a:p>
          <a:p>
            <a:pPr algn="just">
              <a:buFont typeface="Wingdings" panose="05000000000000000000" pitchFamily="2" charset="2"/>
              <a:buChar char="Ø"/>
            </a:pPr>
            <a:endParaRPr lang="fa-IR" sz="1800" dirty="0">
              <a:latin typeface="Trebuchet MS"/>
              <a:cs typeface="B Titr" panose="00000700000000000000" pitchFamily="2" charset="-78"/>
            </a:endParaRPr>
          </a:p>
          <a:p>
            <a:pPr algn="just">
              <a:buFont typeface="Wingdings" panose="05000000000000000000" pitchFamily="2" charset="2"/>
              <a:buChar char="Ø"/>
            </a:pPr>
            <a:endParaRPr lang="fa-IR" sz="1800" dirty="0" smtClean="0">
              <a:latin typeface="Trebuchet MS"/>
              <a:cs typeface="B Titr" panose="00000700000000000000" pitchFamily="2" charset="-78"/>
            </a:endParaRPr>
          </a:p>
          <a:p>
            <a:pPr algn="just">
              <a:buFont typeface="Wingdings" panose="05000000000000000000" pitchFamily="2" charset="2"/>
              <a:buChar char="Ø"/>
            </a:pPr>
            <a:r>
              <a:rPr lang="fa-IR" sz="1800" dirty="0" smtClean="0">
                <a:latin typeface="Trebuchet MS"/>
                <a:cs typeface="B Titr" panose="00000700000000000000" pitchFamily="2" charset="-78"/>
              </a:rPr>
              <a:t>اطلاعات باید در دسترس، به زبان قابل فهم، از طریق کانال های موجود و منابع مورد اعتماد ارائه شود.</a:t>
            </a: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ctr">
              <a:buNone/>
            </a:pPr>
            <a:r>
              <a:rPr lang="fa-IR" sz="2200" dirty="0" smtClean="0">
                <a:solidFill>
                  <a:schemeClr val="accent6">
                    <a:lumMod val="75000"/>
                  </a:schemeClr>
                </a:solidFill>
                <a:latin typeface="Trebuchet MS"/>
                <a:cs typeface="B Titr" panose="00000700000000000000" pitchFamily="2" charset="-78"/>
              </a:rPr>
              <a:t> </a:t>
            </a:r>
          </a:p>
        </p:txBody>
      </p:sp>
      <p:sp>
        <p:nvSpPr>
          <p:cNvPr id="4" name="Title 1"/>
          <p:cNvSpPr txBox="1">
            <a:spLocks/>
          </p:cNvSpPr>
          <p:nvPr/>
        </p:nvSpPr>
        <p:spPr bwMode="auto">
          <a:xfrm>
            <a:off x="112776" y="4191000"/>
            <a:ext cx="8908848" cy="1600200"/>
          </a:xfrm>
          <a:prstGeom prst="rect">
            <a:avLst/>
          </a:pr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defTabSz="685800" rtl="0" eaLnBrk="1" fontAlgn="auto" hangingPunct="1">
              <a:lnSpc>
                <a:spcPct val="90000"/>
              </a:lnSpc>
              <a:spcBef>
                <a:spcPts val="750"/>
              </a:spcBef>
              <a:spcAft>
                <a:spcPts val="0"/>
              </a:spcAft>
            </a:pPr>
            <a:r>
              <a:rPr lang="fa-IR" sz="2200" b="0" cap="none" dirty="0">
                <a:solidFill>
                  <a:srgbClr val="0070C0"/>
                </a:solidFill>
                <a:latin typeface="Trebuchet MS"/>
                <a:ea typeface="+mn-ea"/>
                <a:cs typeface="B Titr" panose="00000700000000000000" pitchFamily="2" charset="-78"/>
              </a:rPr>
              <a:t> درگیر کردن مردم به منظور پاسخگویی به سوالات و نگرانی های آنها با اطلاعات </a:t>
            </a:r>
            <a:r>
              <a:rPr lang="fa-IR" sz="2200" b="0" cap="none" dirty="0" smtClean="0">
                <a:solidFill>
                  <a:srgbClr val="0070C0"/>
                </a:solidFill>
                <a:latin typeface="Trebuchet MS"/>
                <a:ea typeface="+mn-ea"/>
                <a:cs typeface="B Titr" panose="00000700000000000000" pitchFamily="2" charset="-78"/>
              </a:rPr>
              <a:t>علمی</a:t>
            </a:r>
          </a:p>
          <a:p>
            <a:pPr lvl="0" algn="ctr" defTabSz="685800" rtl="0" eaLnBrk="1" fontAlgn="auto" hangingPunct="1">
              <a:lnSpc>
                <a:spcPct val="90000"/>
              </a:lnSpc>
              <a:spcBef>
                <a:spcPts val="750"/>
              </a:spcBef>
              <a:spcAft>
                <a:spcPts val="0"/>
              </a:spcAft>
            </a:pPr>
            <a:r>
              <a:rPr lang="fa-IR" sz="2200" b="0" cap="none" dirty="0" smtClean="0">
                <a:solidFill>
                  <a:srgbClr val="0070C0"/>
                </a:solidFill>
                <a:latin typeface="Trebuchet MS"/>
                <a:ea typeface="+mn-ea"/>
                <a:cs typeface="B Titr" panose="00000700000000000000" pitchFamily="2" charset="-78"/>
              </a:rPr>
              <a:t> </a:t>
            </a:r>
            <a:r>
              <a:rPr lang="fa-IR" sz="2200" b="0" cap="none" dirty="0">
                <a:solidFill>
                  <a:srgbClr val="0070C0"/>
                </a:solidFill>
                <a:latin typeface="Trebuchet MS"/>
                <a:ea typeface="+mn-ea"/>
                <a:cs typeface="B Titr" panose="00000700000000000000" pitchFamily="2" charset="-78"/>
              </a:rPr>
              <a:t>به عنوان مثال استفاده از ظرفیت سفیران خانواده، دانشجو، دانش آموز و طلاب می تواند این تأثیر را به حداقل برساند.</a:t>
            </a:r>
          </a:p>
        </p:txBody>
      </p:sp>
    </p:spTree>
    <p:extLst>
      <p:ext uri="{BB962C8B-B14F-4D97-AF65-F5344CB8AC3E}">
        <p14:creationId xmlns:p14="http://schemas.microsoft.com/office/powerpoint/2010/main" val="226997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ها</a:t>
            </a:r>
          </a:p>
        </p:txBody>
      </p:sp>
      <p:sp>
        <p:nvSpPr>
          <p:cNvPr id="5" name="Title 1"/>
          <p:cNvSpPr txBox="1">
            <a:spLocks noGrp="1"/>
          </p:cNvSpPr>
          <p:nvPr>
            <p:ph type="body" idx="1"/>
          </p:nvPr>
        </p:nvSpPr>
        <p:spPr bwMode="auto">
          <a:xfrm>
            <a:off x="115547" y="777239"/>
            <a:ext cx="8908848" cy="5261263"/>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انگ </a:t>
            </a:r>
            <a:r>
              <a:rPr lang="fa-IR" sz="2400" b="1" u="sng"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و تبعیض</a:t>
            </a: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r>
              <a:rPr lang="ar-SA" sz="2200" dirty="0">
                <a:latin typeface="Trebuchet MS"/>
                <a:cs typeface="B Titr" panose="00000700000000000000" pitchFamily="2" charset="-78"/>
              </a:rPr>
              <a:t>کاهش انگ ناشی از </a:t>
            </a:r>
            <a:r>
              <a:rPr lang="fa-IR" sz="2200" dirty="0" smtClean="0">
                <a:latin typeface="Trebuchet MS"/>
                <a:cs typeface="B Titr" panose="00000700000000000000" pitchFamily="2" charset="-78"/>
              </a:rPr>
              <a:t>بیماری/ مشکل سلامت </a:t>
            </a:r>
            <a:r>
              <a:rPr lang="ar-SA" sz="2200" dirty="0" smtClean="0">
                <a:latin typeface="Trebuchet MS"/>
                <a:cs typeface="B Titr" panose="00000700000000000000" pitchFamily="2" charset="-78"/>
              </a:rPr>
              <a:t>و </a:t>
            </a:r>
            <a:r>
              <a:rPr lang="ar-SA" sz="2200" dirty="0">
                <a:latin typeface="Trebuchet MS"/>
                <a:cs typeface="B Titr" panose="00000700000000000000" pitchFamily="2" charset="-78"/>
              </a:rPr>
              <a:t>تبعیض، برای حمایت از آسیب پذیرترین افراد، از جمله کارکنان بهداشتی، بسیار مهم است</a:t>
            </a:r>
            <a:r>
              <a:rPr lang="ar-SA" sz="2200" dirty="0" smtClean="0">
                <a:latin typeface="Trebuchet MS"/>
                <a:cs typeface="B Titr" panose="00000700000000000000" pitchFamily="2" charset="-78"/>
              </a:rPr>
              <a:t>.</a:t>
            </a: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ctr">
              <a:buNone/>
            </a:pPr>
            <a:r>
              <a:rPr lang="fa-IR" sz="2200" dirty="0" smtClean="0">
                <a:solidFill>
                  <a:schemeClr val="accent6">
                    <a:lumMod val="75000"/>
                  </a:schemeClr>
                </a:solidFill>
                <a:latin typeface="Trebuchet MS"/>
                <a:cs typeface="B Titr" panose="00000700000000000000" pitchFamily="2" charset="-78"/>
              </a:rPr>
              <a:t> </a:t>
            </a:r>
          </a:p>
        </p:txBody>
      </p:sp>
      <p:sp>
        <p:nvSpPr>
          <p:cNvPr id="4" name="Title 1"/>
          <p:cNvSpPr txBox="1">
            <a:spLocks/>
          </p:cNvSpPr>
          <p:nvPr/>
        </p:nvSpPr>
        <p:spPr bwMode="auto">
          <a:xfrm>
            <a:off x="201578" y="2819400"/>
            <a:ext cx="8901921" cy="1371600"/>
          </a:xfrm>
          <a:prstGeom prst="rect">
            <a:avLst/>
          </a:pr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ctr"/>
            <a:r>
              <a:rPr lang="ar-SA" sz="2200" dirty="0">
                <a:latin typeface="Trebuchet MS"/>
                <a:cs typeface="B Titr" panose="00000700000000000000" pitchFamily="2" charset="-78"/>
              </a:rPr>
              <a:t>انگ</a:t>
            </a:r>
            <a:r>
              <a:rPr lang="ar-SA" sz="2400"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a:t>
            </a:r>
            <a:r>
              <a:rPr lang="en-US" sz="2400"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stigma</a:t>
            </a:r>
            <a:r>
              <a:rPr lang="ar-SA" sz="2400"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a:t>
            </a:r>
            <a:r>
              <a:rPr lang="ar-SA" sz="2200" dirty="0">
                <a:latin typeface="Trebuchet MS"/>
                <a:cs typeface="B Titr" panose="00000700000000000000" pitchFamily="2" charset="-78"/>
              </a:rPr>
              <a:t>باعث می شود افراد علائم خود را پنهان کنند</a:t>
            </a:r>
            <a:endParaRPr lang="fa-IR" sz="2200" dirty="0">
              <a:latin typeface="Trebuchet MS"/>
              <a:cs typeface="B Titr" panose="00000700000000000000" pitchFamily="2" charset="-78"/>
            </a:endParaRPr>
          </a:p>
          <a:p>
            <a:pPr algn="ctr"/>
            <a:r>
              <a:rPr lang="ar-SA" sz="2200" dirty="0">
                <a:latin typeface="Trebuchet MS"/>
                <a:cs typeface="B Titr" panose="00000700000000000000" pitchFamily="2" charset="-78"/>
              </a:rPr>
              <a:t> از انجام آزمایش امتناع کنند یا درمان را به تأخیر بیندازند</a:t>
            </a:r>
            <a:endParaRPr lang="fa-IR" sz="2200" dirty="0">
              <a:latin typeface="Trebuchet MS"/>
              <a:cs typeface="B Titr" panose="00000700000000000000" pitchFamily="2" charset="-78"/>
            </a:endParaRPr>
          </a:p>
          <a:p>
            <a:pPr algn="ctr"/>
            <a:r>
              <a:rPr lang="ar-SA" sz="2200" dirty="0">
                <a:latin typeface="Trebuchet MS"/>
                <a:cs typeface="B Titr" panose="00000700000000000000" pitchFamily="2" charset="-78"/>
              </a:rPr>
              <a:t> که این منجر به افزایش شیوع بیماری و مرگ و میر می شود</a:t>
            </a:r>
            <a:endParaRPr lang="fa-IR" sz="2200" dirty="0">
              <a:latin typeface="Trebuchet MS"/>
              <a:cs typeface="B Titr" panose="00000700000000000000" pitchFamily="2" charset="-78"/>
            </a:endParaRPr>
          </a:p>
        </p:txBody>
      </p:sp>
      <p:sp>
        <p:nvSpPr>
          <p:cNvPr id="6" name="Title 1"/>
          <p:cNvSpPr txBox="1">
            <a:spLocks/>
          </p:cNvSpPr>
          <p:nvPr/>
        </p:nvSpPr>
        <p:spPr bwMode="auto">
          <a:xfrm>
            <a:off x="138406" y="4724400"/>
            <a:ext cx="8901921" cy="13716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ctr"/>
            <a:r>
              <a:rPr lang="ar-SA" sz="2400" i="1" dirty="0">
                <a:solidFill>
                  <a:schemeClr val="accent6">
                    <a:lumMod val="75000"/>
                  </a:schemeClr>
                </a:solidFill>
                <a:latin typeface="Trebuchet MS"/>
                <a:cs typeface="B Titr" panose="00000700000000000000" pitchFamily="2" charset="-78"/>
              </a:rPr>
              <a:t>دولت، مردم، رسانه ها، افراد تأثیرگذار و نهاد های </a:t>
            </a:r>
            <a:r>
              <a:rPr lang="ar-SA" sz="2400" i="1" dirty="0" smtClean="0">
                <a:solidFill>
                  <a:schemeClr val="accent6">
                    <a:lumMod val="75000"/>
                  </a:schemeClr>
                </a:solidFill>
                <a:latin typeface="Trebuchet MS"/>
                <a:cs typeface="B Titr" panose="00000700000000000000" pitchFamily="2" charset="-78"/>
              </a:rPr>
              <a:t>اجتماعی</a:t>
            </a:r>
            <a:endParaRPr lang="fa-IR" sz="2400" i="1" dirty="0" smtClean="0">
              <a:solidFill>
                <a:schemeClr val="accent6">
                  <a:lumMod val="75000"/>
                </a:schemeClr>
              </a:solidFill>
              <a:latin typeface="Trebuchet MS"/>
              <a:cs typeface="B Titr" panose="00000700000000000000" pitchFamily="2" charset="-78"/>
            </a:endParaRPr>
          </a:p>
          <a:p>
            <a:pPr algn="ctr"/>
            <a:endParaRPr lang="fa-IR" sz="2400" i="1" dirty="0" smtClean="0">
              <a:solidFill>
                <a:schemeClr val="accent6">
                  <a:lumMod val="75000"/>
                </a:schemeClr>
              </a:solidFill>
              <a:latin typeface="Trebuchet MS"/>
              <a:cs typeface="B Titr" panose="00000700000000000000" pitchFamily="2" charset="-78"/>
            </a:endParaRPr>
          </a:p>
          <a:p>
            <a:pPr algn="ctr"/>
            <a:r>
              <a:rPr lang="ar-SA" sz="2400" i="1" dirty="0" smtClean="0">
                <a:solidFill>
                  <a:schemeClr val="accent6">
                    <a:lumMod val="75000"/>
                  </a:schemeClr>
                </a:solidFill>
                <a:latin typeface="Trebuchet MS"/>
                <a:cs typeface="B Titr" panose="00000700000000000000" pitchFamily="2" charset="-78"/>
              </a:rPr>
              <a:t> </a:t>
            </a:r>
            <a:r>
              <a:rPr lang="ar-SA" sz="2400" i="1" dirty="0">
                <a:solidFill>
                  <a:schemeClr val="accent6">
                    <a:lumMod val="75000"/>
                  </a:schemeClr>
                </a:solidFill>
                <a:latin typeface="Trebuchet MS"/>
                <a:cs typeface="B Titr" panose="00000700000000000000" pitchFamily="2" charset="-78"/>
              </a:rPr>
              <a:t>نقش مهمی در جلوگیری و متوقف کردن این انگ دارند.</a:t>
            </a:r>
            <a:endParaRPr lang="en-US" sz="2400" i="1" dirty="0">
              <a:solidFill>
                <a:schemeClr val="accent6">
                  <a:lumMod val="75000"/>
                </a:schemeClr>
              </a:solidFill>
              <a:latin typeface="Trebuchet MS"/>
              <a:cs typeface="B Titr" panose="00000700000000000000" pitchFamily="2" charset="-78"/>
            </a:endParaRPr>
          </a:p>
        </p:txBody>
      </p:sp>
    </p:spTree>
    <p:extLst>
      <p:ext uri="{BB962C8B-B14F-4D97-AF65-F5344CB8AC3E}">
        <p14:creationId xmlns:p14="http://schemas.microsoft.com/office/powerpoint/2010/main" val="50212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ها</a:t>
            </a:r>
          </a:p>
        </p:txBody>
      </p:sp>
      <p:sp>
        <p:nvSpPr>
          <p:cNvPr id="5" name="Title 1"/>
          <p:cNvSpPr txBox="1">
            <a:spLocks noGrp="1"/>
          </p:cNvSpPr>
          <p:nvPr>
            <p:ph type="body" idx="1"/>
          </p:nvPr>
        </p:nvSpPr>
        <p:spPr bwMode="auto">
          <a:xfrm>
            <a:off x="146719" y="1219201"/>
            <a:ext cx="8908848" cy="21336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اینفودمی و شایعات:</a:t>
            </a:r>
          </a:p>
          <a:p>
            <a:pPr marL="0" indent="0">
              <a:buNone/>
            </a:pPr>
            <a:endPar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r>
              <a:rPr lang="ar-SA" sz="2200" dirty="0">
                <a:latin typeface="Trebuchet MS"/>
                <a:cs typeface="B Titr" panose="00000700000000000000" pitchFamily="2" charset="-78"/>
              </a:rPr>
              <a:t>در طول بحران، مردم در معرض اطلاعات زیادی از </a:t>
            </a:r>
            <a:r>
              <a:rPr lang="ar-SA" sz="2200" dirty="0" smtClean="0">
                <a:latin typeface="Trebuchet MS"/>
                <a:cs typeface="B Titr" panose="00000700000000000000" pitchFamily="2" charset="-78"/>
              </a:rPr>
              <a:t>جمله</a:t>
            </a:r>
            <a:r>
              <a:rPr lang="fa-IR" sz="2200" dirty="0" smtClean="0">
                <a:latin typeface="Trebuchet MS"/>
                <a:cs typeface="B Titr" panose="00000700000000000000" pitchFamily="2" charset="-78"/>
              </a:rPr>
              <a:t>:</a:t>
            </a:r>
          </a:p>
          <a:p>
            <a:pPr marL="0" indent="0" algn="just">
              <a:buNone/>
            </a:pPr>
            <a:r>
              <a:rPr lang="ar-SA" sz="2200" dirty="0" smtClean="0">
                <a:latin typeface="Trebuchet MS"/>
                <a:cs typeface="B Titr" panose="00000700000000000000" pitchFamily="2" charset="-78"/>
              </a:rPr>
              <a:t> </a:t>
            </a:r>
            <a:r>
              <a:rPr lang="ar-SA" sz="2200" dirty="0">
                <a:latin typeface="Trebuchet MS"/>
                <a:cs typeface="B Titr" panose="00000700000000000000" pitchFamily="2" charset="-78"/>
              </a:rPr>
              <a:t>اخبار، دستورعمل ها، اطلاع رسانی ها، اینفوگرافی ها، تحقیقات، نظرات، شایعات، خرافات، دروغ ها و</a:t>
            </a:r>
            <a:r>
              <a:rPr lang="ar-SA" sz="2200" dirty="0" smtClean="0">
                <a:latin typeface="Trebuchet MS"/>
                <a:cs typeface="B Titr" panose="00000700000000000000" pitchFamily="2" charset="-78"/>
              </a:rPr>
              <a:t>...</a:t>
            </a:r>
            <a:endParaRPr lang="fa-IR" sz="2200" dirty="0" smtClean="0">
              <a:latin typeface="Trebuchet MS"/>
              <a:cs typeface="B Titr" panose="00000700000000000000" pitchFamily="2" charset="-78"/>
            </a:endParaRPr>
          </a:p>
          <a:p>
            <a:pPr marL="0" indent="0" algn="just">
              <a:buNone/>
            </a:pPr>
            <a:r>
              <a:rPr lang="ar-SA" sz="2200" dirty="0" smtClean="0">
                <a:latin typeface="Trebuchet MS"/>
                <a:cs typeface="B Titr" panose="00000700000000000000" pitchFamily="2" charset="-78"/>
              </a:rPr>
              <a:t> </a:t>
            </a:r>
            <a:r>
              <a:rPr lang="ar-SA" sz="2200" dirty="0">
                <a:latin typeface="Trebuchet MS"/>
                <a:cs typeface="B Titr" panose="00000700000000000000" pitchFamily="2" charset="-78"/>
              </a:rPr>
              <a:t>که دائما در حال تغییر و تولید هستند، قرار می </a:t>
            </a:r>
            <a:r>
              <a:rPr lang="ar-SA" sz="2200" dirty="0" smtClean="0">
                <a:latin typeface="Trebuchet MS"/>
                <a:cs typeface="B Titr" panose="00000700000000000000" pitchFamily="2" charset="-78"/>
              </a:rPr>
              <a:t>گیرند</a:t>
            </a: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just">
              <a:buNone/>
            </a:pPr>
            <a:endParaRPr lang="fa-IR" sz="1800" dirty="0" smtClean="0">
              <a:latin typeface="Trebuchet MS"/>
              <a:cs typeface="B Titr" panose="00000700000000000000" pitchFamily="2" charset="-78"/>
            </a:endParaRPr>
          </a:p>
          <a:p>
            <a:pPr marL="0" indent="0" algn="ctr">
              <a:buNone/>
            </a:pPr>
            <a:r>
              <a:rPr lang="fa-IR" sz="2200" dirty="0" smtClean="0">
                <a:solidFill>
                  <a:schemeClr val="accent6">
                    <a:lumMod val="75000"/>
                  </a:schemeClr>
                </a:solidFill>
                <a:latin typeface="Trebuchet MS"/>
                <a:cs typeface="B Titr" panose="00000700000000000000" pitchFamily="2" charset="-78"/>
              </a:rPr>
              <a:t> </a:t>
            </a:r>
          </a:p>
        </p:txBody>
      </p:sp>
      <p:sp>
        <p:nvSpPr>
          <p:cNvPr id="6" name="Title 1"/>
          <p:cNvSpPr txBox="1">
            <a:spLocks/>
          </p:cNvSpPr>
          <p:nvPr/>
        </p:nvSpPr>
        <p:spPr bwMode="auto">
          <a:xfrm>
            <a:off x="138406" y="4343400"/>
            <a:ext cx="8901921" cy="13716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ctr"/>
            <a:r>
              <a:rPr lang="ar-SA" sz="2400" i="1" dirty="0">
                <a:solidFill>
                  <a:schemeClr val="accent6">
                    <a:lumMod val="75000"/>
                  </a:schemeClr>
                </a:solidFill>
                <a:latin typeface="Trebuchet MS"/>
                <a:cs typeface="B Titr" panose="00000700000000000000" pitchFamily="2" charset="-78"/>
              </a:rPr>
              <a:t>. </a:t>
            </a:r>
            <a:r>
              <a:rPr lang="ar-SA" sz="2400" i="1" dirty="0" smtClean="0">
                <a:solidFill>
                  <a:schemeClr val="accent6">
                    <a:lumMod val="75000"/>
                  </a:schemeClr>
                </a:solidFill>
                <a:latin typeface="Trebuchet MS"/>
                <a:cs typeface="B Titr" panose="00000700000000000000" pitchFamily="2" charset="-78"/>
              </a:rPr>
              <a:t>این</a:t>
            </a:r>
            <a:r>
              <a:rPr lang="fa-IR" sz="2400" i="1" dirty="0" smtClean="0">
                <a:solidFill>
                  <a:schemeClr val="accent6">
                    <a:lumMod val="75000"/>
                  </a:schemeClr>
                </a:solidFill>
                <a:latin typeface="Trebuchet MS"/>
                <a:cs typeface="B Titr" panose="00000700000000000000" pitchFamily="2" charset="-78"/>
              </a:rPr>
              <a:t> </a:t>
            </a:r>
            <a:r>
              <a:rPr lang="ar-SA" sz="2400" i="1" dirty="0" smtClean="0">
                <a:solidFill>
                  <a:schemeClr val="accent6">
                    <a:lumMod val="75000"/>
                  </a:schemeClr>
                </a:solidFill>
                <a:latin typeface="Trebuchet MS"/>
                <a:cs typeface="B Titr" panose="00000700000000000000" pitchFamily="2" charset="-78"/>
              </a:rPr>
              <a:t>گونه </a:t>
            </a:r>
            <a:r>
              <a:rPr lang="ar-SA" sz="2400" i="1" dirty="0">
                <a:solidFill>
                  <a:schemeClr val="accent6">
                    <a:lumMod val="75000"/>
                  </a:schemeClr>
                </a:solidFill>
                <a:latin typeface="Trebuchet MS"/>
                <a:cs typeface="B Titr" panose="00000700000000000000" pitchFamily="2" charset="-78"/>
              </a:rPr>
              <a:t>گسترش اطلاعات کاذب و گمراه کننده، در دوران همه گیری را به عنوان «اینفودمیک» می شناسند</a:t>
            </a:r>
            <a:r>
              <a:rPr lang="ar-SA" sz="2400" i="1" dirty="0" smtClean="0">
                <a:solidFill>
                  <a:schemeClr val="accent6">
                    <a:lumMod val="75000"/>
                  </a:schemeClr>
                </a:solidFill>
                <a:latin typeface="Trebuchet MS"/>
                <a:cs typeface="B Titr" panose="00000700000000000000" pitchFamily="2" charset="-78"/>
              </a:rPr>
              <a:t>.</a:t>
            </a:r>
            <a:endParaRPr lang="ar-SA" sz="2400" i="1" dirty="0">
              <a:solidFill>
                <a:schemeClr val="accent6">
                  <a:lumMod val="75000"/>
                </a:schemeClr>
              </a:solidFill>
              <a:latin typeface="Trebuchet MS"/>
              <a:cs typeface="B Titr" panose="00000700000000000000" pitchFamily="2" charset="-78"/>
            </a:endParaRPr>
          </a:p>
        </p:txBody>
      </p:sp>
    </p:spTree>
    <p:extLst>
      <p:ext uri="{BB962C8B-B14F-4D97-AF65-F5344CB8AC3E}">
        <p14:creationId xmlns:p14="http://schemas.microsoft.com/office/powerpoint/2010/main" val="208580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152401"/>
            <a:ext cx="8991600" cy="533400"/>
          </a:xfrm>
          <a:solidFill>
            <a:schemeClr val="accent6"/>
          </a:solidFill>
        </p:spPr>
        <p:txBody>
          <a:bodyPr/>
          <a:lstStyle/>
          <a:p>
            <a:pPr lvl="0" eaLnBrk="1" fontAlgn="auto" hangingPunct="1">
              <a:spcBef>
                <a:spcPts val="0"/>
              </a:spcBef>
              <a:spcAft>
                <a:spcPts val="0"/>
              </a:spcAft>
              <a:defRPr/>
            </a:pPr>
            <a:r>
              <a:rPr lang="fa-IR" sz="2400" b="1" kern="0" dirty="0">
                <a:solidFill>
                  <a:srgbClr val="FF0000"/>
                </a:solidFill>
                <a:effectLst>
                  <a:outerShdw blurRad="38100" dist="25400" dir="5400000" algn="tl" rotWithShape="0">
                    <a:srgbClr val="000000">
                      <a:alpha val="43000"/>
                    </a:srgbClr>
                  </a:outerShdw>
                </a:effectLst>
                <a:ea typeface="+mn-ea"/>
                <a:cs typeface="B Titr" panose="00000700000000000000" pitchFamily="2" charset="-78"/>
              </a:rPr>
              <a:t>ارتباطات خطر و مشارکت </a:t>
            </a:r>
            <a:r>
              <a:rPr lang="fa-IR" sz="2400" b="1" kern="0" dirty="0" smtClean="0">
                <a:solidFill>
                  <a:srgbClr val="FF0000"/>
                </a:solidFill>
                <a:effectLst>
                  <a:outerShdw blurRad="38100" dist="25400" dir="5400000" algn="tl" rotWithShape="0">
                    <a:srgbClr val="000000">
                      <a:alpha val="43000"/>
                    </a:srgbClr>
                  </a:outerShdw>
                </a:effectLst>
                <a:ea typeface="+mn-ea"/>
                <a:cs typeface="B Titr" panose="00000700000000000000" pitchFamily="2" charset="-78"/>
              </a:rPr>
              <a:t>اجتماعی </a:t>
            </a:r>
            <a:r>
              <a:rPr lang="en-US" sz="24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 RCCE )</a:t>
            </a:r>
            <a:endParaRPr lang="fa-IR"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p:txBody>
      </p:sp>
      <p:sp>
        <p:nvSpPr>
          <p:cNvPr id="2" name="Content Placeholder 1"/>
          <p:cNvSpPr>
            <a:spLocks noGrp="1"/>
          </p:cNvSpPr>
          <p:nvPr>
            <p:ph idx="1"/>
          </p:nvPr>
        </p:nvSpPr>
        <p:spPr>
          <a:xfrm>
            <a:off x="304800" y="809770"/>
            <a:ext cx="8534400" cy="5638800"/>
          </a:xfrm>
        </p:spPr>
        <p:txBody>
          <a:bodyPr/>
          <a:lstStyle/>
          <a:p>
            <a:pPr marL="45720" indent="0" algn="just" eaLnBrk="1" fontAlgn="auto" hangingPunct="1">
              <a:spcAft>
                <a:spcPts val="300"/>
              </a:spcAft>
              <a:buClr>
                <a:srgbClr val="F14124">
                  <a:lumMod val="75000"/>
                </a:srgbClr>
              </a:buClr>
              <a:buSzPct val="130000"/>
              <a:buNone/>
              <a:defRPr/>
            </a:pPr>
            <a:r>
              <a:rPr lang="fa-IR" sz="2000" dirty="0">
                <a:latin typeface="Trebuchet MS"/>
                <a:cs typeface="B Titr" panose="00000700000000000000" pitchFamily="2" charset="-78"/>
              </a:rPr>
              <a:t>بعد از </a:t>
            </a:r>
            <a:r>
              <a:rPr lang="fa-IR" sz="2000" dirty="0">
                <a:solidFill>
                  <a:srgbClr val="FF0000"/>
                </a:solidFill>
                <a:latin typeface="Trebuchet MS"/>
                <a:cs typeface="B Titr" panose="00000700000000000000" pitchFamily="2" charset="-78"/>
              </a:rPr>
              <a:t>طاعون</a:t>
            </a:r>
            <a:r>
              <a:rPr lang="fa-IR" sz="2000" dirty="0">
                <a:latin typeface="Trebuchet MS"/>
                <a:cs typeface="B Titr" panose="00000700000000000000" pitchFamily="2" charset="-78"/>
              </a:rPr>
              <a:t> ترسناک ترین نامی که در بیماری های عفونی شنیده شده است </a:t>
            </a:r>
            <a:r>
              <a:rPr lang="fa-IR" sz="2000" dirty="0">
                <a:solidFill>
                  <a:srgbClr val="FF0000"/>
                </a:solidFill>
                <a:latin typeface="Trebuchet MS"/>
                <a:cs typeface="B Titr" panose="00000700000000000000" pitchFamily="2" charset="-78"/>
              </a:rPr>
              <a:t>«ابولا» </a:t>
            </a:r>
            <a:r>
              <a:rPr lang="fa-IR" sz="2000" dirty="0">
                <a:latin typeface="Trebuchet MS"/>
                <a:cs typeface="B Titr" panose="00000700000000000000" pitchFamily="2" charset="-78"/>
              </a:rPr>
              <a:t>است </a:t>
            </a:r>
            <a:r>
              <a:rPr lang="fa-IR" sz="2000" dirty="0" smtClean="0">
                <a:latin typeface="Trebuchet MS"/>
                <a:cs typeface="B Titr" panose="00000700000000000000" pitchFamily="2" charset="-78"/>
              </a:rPr>
              <a:t>که </a:t>
            </a:r>
            <a:r>
              <a:rPr lang="fa-IR" sz="2000" dirty="0">
                <a:latin typeface="Trebuchet MS"/>
                <a:cs typeface="B Titr" panose="00000700000000000000" pitchFamily="2" charset="-78"/>
              </a:rPr>
              <a:t>بعد از </a:t>
            </a:r>
            <a:r>
              <a:rPr lang="fa-IR" sz="2000" dirty="0">
                <a:solidFill>
                  <a:srgbClr val="FF0000"/>
                </a:solidFill>
                <a:latin typeface="Trebuchet MS"/>
                <a:cs typeface="B Titr" panose="00000700000000000000" pitchFamily="2" charset="-78"/>
              </a:rPr>
              <a:t>پاندمی کووید-۱۹</a:t>
            </a:r>
            <a:r>
              <a:rPr lang="fa-IR" sz="2000" dirty="0">
                <a:latin typeface="Trebuchet MS"/>
                <a:cs typeface="B Titr" panose="00000700000000000000" pitchFamily="2" charset="-78"/>
              </a:rPr>
              <a:t> مهمترین واقعه بهداشتی واگیر در ابتدای قرن ۲۱ محسوب می شود</a:t>
            </a:r>
            <a:r>
              <a:rPr lang="fa-IR" sz="2000" dirty="0" smtClean="0">
                <a:latin typeface="Trebuchet MS"/>
                <a:cs typeface="B Titr" panose="00000700000000000000" pitchFamily="2" charset="-78"/>
              </a:rPr>
              <a:t>.</a:t>
            </a:r>
            <a:endParaRPr lang="en-US" sz="2000" dirty="0" smtClean="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fa-IR" sz="2400" dirty="0" smtClean="0">
              <a:solidFill>
                <a:schemeClr val="accent5">
                  <a:lumMod val="75000"/>
                </a:schemeClr>
              </a:solidFill>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en-US" sz="2400" dirty="0" smtClean="0">
              <a:solidFill>
                <a:schemeClr val="accent5">
                  <a:lumMod val="75000"/>
                </a:schemeClr>
              </a:solidFill>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r>
              <a:rPr lang="fa-IR" sz="2000" dirty="0" smtClean="0">
                <a:latin typeface="Trebuchet MS"/>
                <a:cs typeface="B Titr" panose="00000700000000000000" pitchFamily="2" charset="-78"/>
              </a:rPr>
              <a:t>تا </a:t>
            </a:r>
            <a:r>
              <a:rPr lang="fa-IR" sz="2000" dirty="0">
                <a:latin typeface="Trebuchet MS"/>
                <a:cs typeface="B Titr" panose="00000700000000000000" pitchFamily="2" charset="-78"/>
              </a:rPr>
              <a:t>قبل از </a:t>
            </a:r>
            <a:r>
              <a:rPr lang="fa-IR" sz="2000" dirty="0">
                <a:solidFill>
                  <a:srgbClr val="FF0000"/>
                </a:solidFill>
                <a:latin typeface="Trebuchet MS"/>
                <a:cs typeface="B Titr" panose="00000700000000000000" pitchFamily="2" charset="-78"/>
              </a:rPr>
              <a:t>همه گیری ابولا</a:t>
            </a:r>
            <a:r>
              <a:rPr lang="fa-IR" sz="2000" dirty="0">
                <a:latin typeface="Trebuchet MS"/>
                <a:cs typeface="B Titr" panose="00000700000000000000" pitchFamily="2" charset="-78"/>
              </a:rPr>
              <a:t>، مسوولان مدیریت بیماری های واگیر در جهان در برنامه های خود از </a:t>
            </a:r>
            <a:r>
              <a:rPr lang="fa-IR" sz="2000" dirty="0">
                <a:solidFill>
                  <a:srgbClr val="00B050"/>
                </a:solidFill>
                <a:latin typeface="Trebuchet MS"/>
                <a:cs typeface="B Titr" panose="00000700000000000000" pitchFamily="2" charset="-78"/>
              </a:rPr>
              <a:t>رویکردهای ارتقای سلامت </a:t>
            </a:r>
            <a:r>
              <a:rPr lang="fa-IR" sz="2000" dirty="0">
                <a:latin typeface="Trebuchet MS"/>
                <a:cs typeface="B Titr" panose="00000700000000000000" pitchFamily="2" charset="-78"/>
              </a:rPr>
              <a:t>بهره </a:t>
            </a:r>
            <a:r>
              <a:rPr lang="fa-IR" sz="2000" dirty="0" smtClean="0">
                <a:latin typeface="Trebuchet MS"/>
                <a:cs typeface="B Titr" panose="00000700000000000000" pitchFamily="2" charset="-78"/>
              </a:rPr>
              <a:t>نمی‌گرفتند</a:t>
            </a:r>
            <a:r>
              <a:rPr lang="en-US" sz="2000" dirty="0" smtClean="0">
                <a:latin typeface="Trebuchet MS"/>
                <a:cs typeface="B Titr" panose="00000700000000000000" pitchFamily="2" charset="-78"/>
              </a:rPr>
              <a:t>.</a:t>
            </a:r>
            <a:endParaRPr lang="fa-IR" sz="2000" dirty="0" smtClean="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fa-IR" sz="2000" dirty="0" smtClean="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fa-IR" sz="2000" dirty="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r>
              <a:rPr lang="fa-IR" sz="2000" dirty="0">
                <a:solidFill>
                  <a:srgbClr val="FF0000"/>
                </a:solidFill>
                <a:latin typeface="Trebuchet MS"/>
                <a:cs typeface="B Titr" panose="00000700000000000000" pitchFamily="2" charset="-78"/>
              </a:rPr>
              <a:t>همه گیری بزرگ ابولا در غرب آفریقا </a:t>
            </a:r>
            <a:r>
              <a:rPr lang="fa-IR" sz="2000" dirty="0">
                <a:latin typeface="Trebuchet MS"/>
                <a:cs typeface="B Titr" panose="00000700000000000000" pitchFamily="2" charset="-78"/>
              </a:rPr>
              <a:t>برگ جدیدی در کتاب های مدیریت بحران های زیستی اضافه نمود و آن نقش پررنگ و کلیدی </a:t>
            </a:r>
            <a:r>
              <a:rPr lang="fa-IR" sz="2000" dirty="0">
                <a:solidFill>
                  <a:srgbClr val="00B050"/>
                </a:solidFill>
                <a:latin typeface="Trebuchet MS"/>
                <a:cs typeface="B Titr" panose="00000700000000000000" pitchFamily="2" charset="-78"/>
              </a:rPr>
              <a:t>برنامه مشارکت اجتماعی در کنترل همه گیری ها </a:t>
            </a:r>
            <a:r>
              <a:rPr lang="fa-IR" sz="2000" dirty="0">
                <a:latin typeface="Trebuchet MS"/>
                <a:cs typeface="B Titr" panose="00000700000000000000" pitchFamily="2" charset="-78"/>
              </a:rPr>
              <a:t>بود</a:t>
            </a:r>
            <a:r>
              <a:rPr lang="fa-IR" sz="2000" dirty="0" smtClean="0">
                <a:latin typeface="Trebuchet MS"/>
                <a:cs typeface="B Titr" panose="00000700000000000000" pitchFamily="2" charset="-78"/>
              </a:rPr>
              <a:t>.</a:t>
            </a:r>
          </a:p>
          <a:p>
            <a:pPr marL="45720" indent="0" algn="just" eaLnBrk="1" fontAlgn="auto" hangingPunct="1">
              <a:spcAft>
                <a:spcPts val="300"/>
              </a:spcAft>
              <a:buClr>
                <a:srgbClr val="F14124">
                  <a:lumMod val="75000"/>
                </a:srgbClr>
              </a:buClr>
              <a:buSzPct val="130000"/>
              <a:buNone/>
              <a:defRPr/>
            </a:pPr>
            <a:endParaRPr lang="fa-IR" sz="2000" dirty="0" smtClean="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fa-IR" sz="2000" dirty="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r>
              <a:rPr lang="fa-IR" sz="2000" dirty="0" smtClean="0">
                <a:latin typeface="Trebuchet MS"/>
                <a:cs typeface="B Titr" panose="00000700000000000000" pitchFamily="2" charset="-78"/>
              </a:rPr>
              <a:t> </a:t>
            </a:r>
            <a:r>
              <a:rPr lang="fa-IR" sz="2000" dirty="0">
                <a:latin typeface="Trebuchet MS"/>
                <a:cs typeface="B Titr" panose="00000700000000000000" pitchFamily="2" charset="-78"/>
              </a:rPr>
              <a:t>تا </a:t>
            </a:r>
            <a:r>
              <a:rPr lang="fa-IR" sz="2000" dirty="0">
                <a:solidFill>
                  <a:srgbClr val="FF0000"/>
                </a:solidFill>
                <a:latin typeface="Trebuchet MS"/>
                <a:cs typeface="B Titr" panose="00000700000000000000" pitchFamily="2" charset="-78"/>
              </a:rPr>
              <a:t>قبل از این بحران </a:t>
            </a:r>
            <a:r>
              <a:rPr lang="fa-IR" sz="2000" dirty="0">
                <a:latin typeface="Trebuchet MS"/>
                <a:cs typeface="B Titr" panose="00000700000000000000" pitchFamily="2" charset="-78"/>
              </a:rPr>
              <a:t>معمولا با </a:t>
            </a:r>
            <a:r>
              <a:rPr lang="fa-IR" sz="2000" dirty="0">
                <a:solidFill>
                  <a:srgbClr val="FF0000"/>
                </a:solidFill>
                <a:latin typeface="Trebuchet MS"/>
                <a:cs typeface="B Titr" panose="00000700000000000000" pitchFamily="2" charset="-78"/>
              </a:rPr>
              <a:t>اقدامات بهداشت محیطی </a:t>
            </a:r>
            <a:r>
              <a:rPr lang="fa-IR" sz="2000" dirty="0">
                <a:latin typeface="Trebuchet MS"/>
                <a:cs typeface="B Titr" panose="00000700000000000000" pitchFamily="2" charset="-78"/>
              </a:rPr>
              <a:t>و </a:t>
            </a:r>
            <a:r>
              <a:rPr lang="fa-IR" sz="2000" dirty="0">
                <a:solidFill>
                  <a:srgbClr val="FF0000"/>
                </a:solidFill>
                <a:latin typeface="Trebuchet MS"/>
                <a:cs typeface="B Titr" panose="00000700000000000000" pitchFamily="2" charset="-78"/>
              </a:rPr>
              <a:t>واکسیناسیون</a:t>
            </a:r>
            <a:r>
              <a:rPr lang="fa-IR" sz="2000" dirty="0">
                <a:latin typeface="Trebuchet MS"/>
                <a:cs typeface="B Titr" panose="00000700000000000000" pitchFamily="2" charset="-78"/>
              </a:rPr>
              <a:t> امکان کنترل شرایط اضطراری و همه گیری میسر می گردید </a:t>
            </a:r>
          </a:p>
          <a:p>
            <a:pPr marL="45720" indent="0" algn="just" eaLnBrk="1" fontAlgn="auto" hangingPunct="1">
              <a:spcAft>
                <a:spcPts val="300"/>
              </a:spcAft>
              <a:buClr>
                <a:srgbClr val="F14124">
                  <a:lumMod val="75000"/>
                </a:srgbClr>
              </a:buClr>
              <a:buSzPct val="130000"/>
              <a:buNone/>
              <a:defRPr/>
            </a:pPr>
            <a:endParaRPr lang="en-US" sz="2000" dirty="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en-US" sz="2000" dirty="0" smtClean="0">
              <a:latin typeface="Trebuchet MS"/>
              <a:cs typeface="B Titr" panose="00000700000000000000" pitchFamily="2" charset="-78"/>
            </a:endParaRPr>
          </a:p>
          <a:p>
            <a:pPr marL="45720" indent="0" algn="just" eaLnBrk="1" fontAlgn="auto" hangingPunct="1">
              <a:spcAft>
                <a:spcPts val="300"/>
              </a:spcAft>
              <a:buClr>
                <a:srgbClr val="F14124">
                  <a:lumMod val="75000"/>
                </a:srgbClr>
              </a:buClr>
              <a:buSzPct val="130000"/>
              <a:buNone/>
              <a:defRPr/>
            </a:pPr>
            <a:endParaRPr lang="en-US" sz="2000" dirty="0" smtClean="0">
              <a:latin typeface="Trebuchet MS"/>
              <a:cs typeface="B Titr" panose="00000700000000000000" pitchFamily="2" charset="-78"/>
            </a:endParaRPr>
          </a:p>
        </p:txBody>
      </p:sp>
    </p:spTree>
    <p:extLst>
      <p:ext uri="{BB962C8B-B14F-4D97-AF65-F5344CB8AC3E}">
        <p14:creationId xmlns:p14="http://schemas.microsoft.com/office/powerpoint/2010/main" val="2171973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ها</a:t>
            </a:r>
          </a:p>
        </p:txBody>
      </p:sp>
      <p:sp>
        <p:nvSpPr>
          <p:cNvPr id="5" name="Title 1"/>
          <p:cNvSpPr txBox="1">
            <a:spLocks noGrp="1"/>
          </p:cNvSpPr>
          <p:nvPr>
            <p:ph type="body" idx="1"/>
          </p:nvPr>
        </p:nvSpPr>
        <p:spPr bwMode="auto">
          <a:xfrm>
            <a:off x="131479" y="1085502"/>
            <a:ext cx="8908848" cy="1476549"/>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فشار اقتصادی:</a:t>
            </a:r>
          </a:p>
          <a:p>
            <a:pPr marL="0" indent="0">
              <a:buNone/>
            </a:pPr>
            <a:endParaRPr lang="fa-IR" sz="2400" b="1" u="sng"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r>
              <a:rPr lang="ar-SA" sz="2200" dirty="0">
                <a:latin typeface="Trebuchet MS"/>
                <a:cs typeface="B Titr" panose="00000700000000000000" pitchFamily="2" charset="-78"/>
              </a:rPr>
              <a:t>افزایش فشار اقتصادی مردم را مجبور به انجام مخاطرات بیشتر می کند. </a:t>
            </a:r>
            <a:endParaRPr lang="fa-IR" sz="2200" dirty="0" smtClean="0">
              <a:solidFill>
                <a:schemeClr val="accent6">
                  <a:lumMod val="75000"/>
                </a:schemeClr>
              </a:solidFill>
              <a:latin typeface="Trebuchet MS"/>
              <a:cs typeface="B Titr" panose="00000700000000000000" pitchFamily="2" charset="-78"/>
            </a:endParaRPr>
          </a:p>
        </p:txBody>
      </p:sp>
      <p:sp>
        <p:nvSpPr>
          <p:cNvPr id="6" name="Title 1"/>
          <p:cNvSpPr txBox="1">
            <a:spLocks/>
          </p:cNvSpPr>
          <p:nvPr/>
        </p:nvSpPr>
        <p:spPr bwMode="auto">
          <a:xfrm>
            <a:off x="138406" y="3581400"/>
            <a:ext cx="8901921" cy="13716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ctr"/>
            <a:r>
              <a:rPr lang="ar-SA" sz="2400" i="1" dirty="0">
                <a:solidFill>
                  <a:schemeClr val="accent6">
                    <a:lumMod val="75000"/>
                  </a:schemeClr>
                </a:solidFill>
                <a:latin typeface="Trebuchet MS"/>
                <a:cs typeface="B Titr" panose="00000700000000000000" pitchFamily="2" charset="-78"/>
              </a:rPr>
              <a:t>ارتباطات خطر و مشارکت اجتماعی می تواند با جلب حمایت از سطوح مختلف، فرصت هایی را برای کسانی که از نظر اقتصادی آسیب پذیر هستند ایجاد کند تا بتوانند تاثیرات اقتصادی و اجتماعی ناشی از بحران را کاهش دهند.</a:t>
            </a:r>
          </a:p>
        </p:txBody>
      </p:sp>
    </p:spTree>
    <p:extLst>
      <p:ext uri="{BB962C8B-B14F-4D97-AF65-F5344CB8AC3E}">
        <p14:creationId xmlns:p14="http://schemas.microsoft.com/office/powerpoint/2010/main" val="180567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چالش های مهم همه گیری ها</a:t>
            </a:r>
          </a:p>
        </p:txBody>
      </p:sp>
      <p:sp>
        <p:nvSpPr>
          <p:cNvPr id="5" name="Title 1"/>
          <p:cNvSpPr txBox="1">
            <a:spLocks noGrp="1"/>
          </p:cNvSpPr>
          <p:nvPr>
            <p:ph type="body" idx="1"/>
          </p:nvPr>
        </p:nvSpPr>
        <p:spPr bwMode="auto">
          <a:xfrm>
            <a:off x="115547" y="777239"/>
            <a:ext cx="8908848" cy="5261263"/>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مشارکت گروه های آسیب </a:t>
            </a:r>
            <a:r>
              <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پذیر:</a:t>
            </a:r>
          </a:p>
          <a:p>
            <a:pPr marL="0" indent="0">
              <a:buNone/>
            </a:pPr>
            <a:endParaRPr lang="fa-IR" sz="2200" dirty="0">
              <a:latin typeface="Trebuchet MS"/>
              <a:cs typeface="B Titr" panose="00000700000000000000" pitchFamily="2" charset="-78"/>
            </a:endParaRPr>
          </a:p>
          <a:p>
            <a:pPr marL="0" indent="0">
              <a:buNone/>
            </a:pPr>
            <a:r>
              <a:rPr lang="fa-IR" sz="1800" dirty="0">
                <a:latin typeface="Trebuchet MS"/>
                <a:cs typeface="B Titr" panose="00000700000000000000" pitchFamily="2" charset="-78"/>
              </a:rPr>
              <a:t>اقدامات </a:t>
            </a:r>
            <a:r>
              <a:rPr lang="en-US"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RCCE</a:t>
            </a:r>
            <a:r>
              <a:rPr lang="en-US" sz="1800" dirty="0">
                <a:latin typeface="Trebuchet MS"/>
                <a:cs typeface="B Titr" panose="00000700000000000000" pitchFamily="2" charset="-78"/>
              </a:rPr>
              <a:t> </a:t>
            </a:r>
            <a:r>
              <a:rPr lang="fa-IR" sz="1800" dirty="0" smtClean="0">
                <a:latin typeface="Trebuchet MS"/>
                <a:cs typeface="B Titr" panose="00000700000000000000" pitchFamily="2" charset="-78"/>
              </a:rPr>
              <a:t> برای </a:t>
            </a:r>
            <a:r>
              <a:rPr lang="fa-IR" sz="1800" dirty="0">
                <a:latin typeface="Trebuchet MS"/>
                <a:cs typeface="B Titr" panose="00000700000000000000" pitchFamily="2" charset="-78"/>
              </a:rPr>
              <a:t>دسترسی به افرادی که بیشتر در معرض آسیب هستند باید اولویت بندی شود. </a:t>
            </a:r>
            <a:endParaRPr lang="fa-IR" sz="1800" dirty="0" smtClean="0">
              <a:latin typeface="Trebuchet MS"/>
              <a:cs typeface="B Titr" panose="00000700000000000000" pitchFamily="2" charset="-78"/>
            </a:endParaRPr>
          </a:p>
          <a:p>
            <a:pPr marL="0" indent="0">
              <a:buNone/>
            </a:pPr>
            <a:endParaRPr lang="fa-IR" sz="1800" dirty="0">
              <a:latin typeface="Trebuchet MS"/>
              <a:cs typeface="B Titr" panose="00000700000000000000" pitchFamily="2" charset="-78"/>
            </a:endParaRPr>
          </a:p>
          <a:p>
            <a:pPr marL="0" indent="0">
              <a:buNone/>
            </a:pPr>
            <a:r>
              <a:rPr lang="fa-IR" sz="1800" dirty="0">
                <a:solidFill>
                  <a:srgbClr val="C00000"/>
                </a:solidFill>
                <a:latin typeface="Trebuchet MS"/>
                <a:cs typeface="B Titr" panose="00000700000000000000" pitchFamily="2" charset="-78"/>
              </a:rPr>
              <a:t>دو نوع آسیب پذیری </a:t>
            </a:r>
            <a:r>
              <a:rPr lang="fa-IR" sz="1800" dirty="0">
                <a:latin typeface="Trebuchet MS"/>
                <a:cs typeface="B Titr" panose="00000700000000000000" pitchFamily="2" charset="-78"/>
              </a:rPr>
              <a:t>باید در نظر گرفته شود: </a:t>
            </a:r>
            <a:endParaRPr lang="fa-IR" sz="1800" dirty="0" smtClean="0">
              <a:latin typeface="Trebuchet MS"/>
              <a:cs typeface="B Titr" panose="00000700000000000000" pitchFamily="2" charset="-78"/>
            </a:endParaRPr>
          </a:p>
          <a:p>
            <a:pPr marL="0" indent="0">
              <a:buNone/>
            </a:pPr>
            <a:endParaRPr lang="fa-IR" sz="1800" dirty="0">
              <a:latin typeface="Trebuchet MS"/>
              <a:cs typeface="B Titr" panose="00000700000000000000" pitchFamily="2" charset="-78"/>
            </a:endParaRPr>
          </a:p>
          <a:p>
            <a:pPr>
              <a:buFont typeface="Wingdings" panose="05000000000000000000" pitchFamily="2" charset="2"/>
              <a:buChar char="Ø"/>
            </a:pPr>
            <a:r>
              <a:rPr lang="fa-IR" sz="1800" dirty="0" smtClean="0">
                <a:solidFill>
                  <a:srgbClr val="C00000"/>
                </a:solidFill>
                <a:latin typeface="Trebuchet MS"/>
                <a:cs typeface="B Titr" panose="00000700000000000000" pitchFamily="2" charset="-78"/>
              </a:rPr>
              <a:t>افراد </a:t>
            </a:r>
            <a:r>
              <a:rPr lang="fa-IR" sz="1800" dirty="0">
                <a:solidFill>
                  <a:srgbClr val="C00000"/>
                </a:solidFill>
                <a:latin typeface="Trebuchet MS"/>
                <a:cs typeface="B Titr" panose="00000700000000000000" pitchFamily="2" charset="-78"/>
              </a:rPr>
              <a:t>آسیب پذیر از نظر پزشکی: </a:t>
            </a:r>
            <a:r>
              <a:rPr lang="fa-IR" sz="1800" dirty="0">
                <a:latin typeface="Trebuchet MS"/>
                <a:cs typeface="B Titr" panose="00000700000000000000" pitchFamily="2" charset="-78"/>
              </a:rPr>
              <a:t>افرادی که در معرض خطر ابتلا به فرم شدید کووید-۱۹ </a:t>
            </a:r>
            <a:r>
              <a:rPr lang="fa-IR" sz="1800" dirty="0" smtClean="0">
                <a:latin typeface="Trebuchet MS"/>
                <a:cs typeface="B Titr" panose="00000700000000000000" pitchFamily="2" charset="-78"/>
              </a:rPr>
              <a:t>هستند.</a:t>
            </a:r>
          </a:p>
          <a:p>
            <a:pPr>
              <a:buFont typeface="Wingdings" panose="05000000000000000000" pitchFamily="2" charset="2"/>
              <a:buChar char="Ø"/>
            </a:pPr>
            <a:endParaRPr lang="fa-IR" sz="1800" dirty="0">
              <a:latin typeface="Trebuchet MS"/>
              <a:cs typeface="B Titr" panose="00000700000000000000" pitchFamily="2" charset="-78"/>
            </a:endParaRPr>
          </a:p>
          <a:p>
            <a:pPr>
              <a:buFont typeface="Wingdings" panose="05000000000000000000" pitchFamily="2" charset="2"/>
              <a:buChar char="Ø"/>
            </a:pPr>
            <a:r>
              <a:rPr lang="fa-IR" sz="1800" dirty="0" smtClean="0">
                <a:solidFill>
                  <a:srgbClr val="C00000"/>
                </a:solidFill>
                <a:latin typeface="Trebuchet MS"/>
                <a:cs typeface="B Titr" panose="00000700000000000000" pitchFamily="2" charset="-78"/>
              </a:rPr>
              <a:t>افراد </a:t>
            </a:r>
            <a:r>
              <a:rPr lang="fa-IR" sz="1800" dirty="0">
                <a:solidFill>
                  <a:srgbClr val="C00000"/>
                </a:solidFill>
                <a:latin typeface="Trebuchet MS"/>
                <a:cs typeface="B Titr" panose="00000700000000000000" pitchFamily="2" charset="-78"/>
              </a:rPr>
              <a:t>آسیب پذیر از نظر اجتماعی-اقتصادی: </a:t>
            </a:r>
            <a:r>
              <a:rPr lang="fa-IR" sz="1800" dirty="0">
                <a:latin typeface="Trebuchet MS"/>
                <a:cs typeface="B Titr" panose="00000700000000000000" pitchFamily="2" charset="-78"/>
              </a:rPr>
              <a:t>افرادی که به دلیل وضعیت جسمی، اجتماعی و اقتصادی خود قادر به دسترسی به خدمات و دریافت اطلاعات نیستند.</a:t>
            </a:r>
          </a:p>
          <a:p>
            <a:pPr marL="0" indent="0" algn="just">
              <a:buNone/>
            </a:pPr>
            <a:endParaRPr lang="fa-IR" sz="1800" dirty="0" smtClean="0">
              <a:latin typeface="Trebuchet MS"/>
              <a:cs typeface="B Titr" panose="00000700000000000000" pitchFamily="2" charset="-78"/>
            </a:endParaRPr>
          </a:p>
          <a:p>
            <a:pPr marL="0" indent="0" algn="ctr">
              <a:buNone/>
            </a:pPr>
            <a:r>
              <a:rPr lang="fa-IR" sz="2200" dirty="0" smtClean="0">
                <a:solidFill>
                  <a:schemeClr val="accent6">
                    <a:lumMod val="75000"/>
                  </a:schemeClr>
                </a:solidFill>
                <a:latin typeface="Trebuchet MS"/>
                <a:cs typeface="B Titr" panose="00000700000000000000" pitchFamily="2" charset="-78"/>
              </a:rPr>
              <a:t> </a:t>
            </a:r>
          </a:p>
        </p:txBody>
      </p:sp>
      <p:sp>
        <p:nvSpPr>
          <p:cNvPr id="6" name="Title 1"/>
          <p:cNvSpPr txBox="1">
            <a:spLocks/>
          </p:cNvSpPr>
          <p:nvPr/>
        </p:nvSpPr>
        <p:spPr bwMode="auto">
          <a:xfrm>
            <a:off x="140485" y="4267200"/>
            <a:ext cx="8901921" cy="2152302"/>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defTabSz="685800" eaLnBrk="1" fontAlgn="auto" hangingPunct="1">
              <a:lnSpc>
                <a:spcPct val="90000"/>
              </a:lnSpc>
              <a:spcBef>
                <a:spcPts val="750"/>
              </a:spcBef>
              <a:spcAft>
                <a:spcPts val="0"/>
              </a:spcAft>
            </a:pPr>
            <a:r>
              <a:rPr lang="fa-IR"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گروه های آسیب پذیر در زمینه های مختلف، متفاوت هستند </a:t>
            </a:r>
            <a:endParaRPr lang="fa-IR" sz="24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a:p>
            <a:pPr lvl="0" algn="ctr" defTabSz="685800" eaLnBrk="1" fontAlgn="auto" hangingPunct="1">
              <a:lnSpc>
                <a:spcPct val="90000"/>
              </a:lnSpc>
              <a:spcBef>
                <a:spcPts val="750"/>
              </a:spcBef>
              <a:spcAft>
                <a:spcPts val="0"/>
              </a:spcAft>
            </a:pPr>
            <a:r>
              <a:rPr lang="fa-IR" sz="24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 </a:t>
            </a:r>
            <a:r>
              <a:rPr lang="fa-IR"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افراد ممکن است چندین آسیب پذیری را درکنار هم تجربه کنند</a:t>
            </a:r>
            <a:r>
              <a:rPr lang="fa-IR" sz="24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a:t>
            </a:r>
          </a:p>
          <a:p>
            <a:pPr lvl="0" algn="ctr" defTabSz="685800" eaLnBrk="1" fontAlgn="auto" hangingPunct="1">
              <a:lnSpc>
                <a:spcPct val="90000"/>
              </a:lnSpc>
              <a:spcBef>
                <a:spcPts val="750"/>
              </a:spcBef>
              <a:spcAft>
                <a:spcPts val="0"/>
              </a:spcAft>
            </a:pPr>
            <a:r>
              <a:rPr lang="fa-IR" sz="24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 </a:t>
            </a:r>
            <a:r>
              <a:rPr lang="fa-IR"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ظرفیت ها و آسیب پذیری های مختلف باید شناسایی شود تا بتوان رویکردهای موثر </a:t>
            </a:r>
            <a:r>
              <a:rPr lang="en-US"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RCCE </a:t>
            </a:r>
            <a:r>
              <a:rPr lang="fa-IR"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را توسعه داد. </a:t>
            </a:r>
          </a:p>
        </p:txBody>
      </p:sp>
    </p:spTree>
    <p:extLst>
      <p:ext uri="{BB962C8B-B14F-4D97-AF65-F5344CB8AC3E}">
        <p14:creationId xmlns:p14="http://schemas.microsoft.com/office/powerpoint/2010/main" val="71365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a:t>
            </a:r>
          </a:p>
        </p:txBody>
      </p:sp>
      <p:sp>
        <p:nvSpPr>
          <p:cNvPr id="5" name="Title 1"/>
          <p:cNvSpPr txBox="1">
            <a:spLocks noGrp="1"/>
          </p:cNvSpPr>
          <p:nvPr>
            <p:ph type="body" idx="1"/>
          </p:nvPr>
        </p:nvSpPr>
        <p:spPr bwMode="auto">
          <a:xfrm>
            <a:off x="115547" y="914400"/>
            <a:ext cx="8908848" cy="5124102"/>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latin typeface="Times New Roman" panose="02020603050405020304" pitchFamily="18" charset="0"/>
                <a:ea typeface="Times New Roman" panose="02020603050405020304" pitchFamily="18" charset="0"/>
                <a:cs typeface="B Titr" panose="00000700000000000000" pitchFamily="2" charset="-78"/>
              </a:rPr>
              <a:t>در طول بحران، افکار عمومی در معرض اطلاعات زیادی از جمله اخبار، دستورعمل ها، اطلاع رسانی ها، اینفوگرافی ها، تحقیقات، نظرات، شایعات، خرافات، دروغ ها و... که دائما در حال تغییر و تولید هستند، قرار می گیرند</a:t>
            </a:r>
            <a:r>
              <a:rPr lang="fa-IR" sz="24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24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lgn="ctr">
              <a:buNone/>
            </a:pPr>
            <a:r>
              <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این گونه </a:t>
            </a:r>
            <a:r>
              <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گسترش اطلاعات کاذب و گمراه کننده، در دوران همه گیری را به عنوان «اینفودمیک» می شناسند. </a:t>
            </a: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انتشار </a:t>
            </a:r>
            <a:r>
              <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اطلاعات غلط یک چالش جهانی است و پدیده جدیدی نیست. در اواخر دهه 1990، یک مطالعه غیر علمی به دروغ ادعا کرد که واکسن سرخک، سرخجه، اوریون </a:t>
            </a:r>
            <a:r>
              <a:rPr lang="en-US"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MMR </a:t>
            </a:r>
            <a:r>
              <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باعث </a:t>
            </a:r>
            <a:r>
              <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اوتیسم می شود. </a:t>
            </a:r>
            <a:endParaRPr lang="fa-IR" sz="1800" dirty="0" smtClean="0">
              <a:latin typeface="Trebuchet MS"/>
              <a:cs typeface="B Titr" panose="00000700000000000000" pitchFamily="2" charset="-78"/>
            </a:endParaRPr>
          </a:p>
          <a:p>
            <a:pPr marL="0" indent="0" algn="ctr">
              <a:buNone/>
            </a:pPr>
            <a:r>
              <a:rPr lang="fa-IR" sz="2200" dirty="0" smtClean="0">
                <a:solidFill>
                  <a:schemeClr val="accent6">
                    <a:lumMod val="75000"/>
                  </a:schemeClr>
                </a:solidFill>
                <a:latin typeface="Trebuchet MS"/>
                <a:cs typeface="B Titr" panose="00000700000000000000" pitchFamily="2" charset="-78"/>
              </a:rPr>
              <a:t> </a:t>
            </a:r>
          </a:p>
        </p:txBody>
      </p:sp>
      <p:sp>
        <p:nvSpPr>
          <p:cNvPr id="6" name="Title 1"/>
          <p:cNvSpPr txBox="1">
            <a:spLocks/>
          </p:cNvSpPr>
          <p:nvPr/>
        </p:nvSpPr>
        <p:spPr bwMode="auto">
          <a:xfrm>
            <a:off x="122474" y="2971800"/>
            <a:ext cx="8901921" cy="14478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defTabSz="685800" eaLnBrk="1" fontAlgn="auto" hangingPunct="1">
              <a:lnSpc>
                <a:spcPct val="90000"/>
              </a:lnSpc>
              <a:spcBef>
                <a:spcPts val="750"/>
              </a:spcBef>
              <a:spcAft>
                <a:spcPts val="0"/>
              </a:spcAft>
            </a:pPr>
            <a:r>
              <a:rPr lang="fa-IR"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در حالی که اطلاعات صحیح به مردم کمک میکند تا در طول بحران ایمن بمانند، گاهی اوقات هم به سردرگمی منجر می شوند، بدون ارتباط شفاف، علمی و دوسویه با جامعه، بسیاری از مردم در تشخیص اینکه چه چیزی را باور کنند، به کدام منابع اعتماد کنند و چگونه با به روز شدن یافته های علمی خود را مطابقت دهند، مشکل دارند.</a:t>
            </a:r>
          </a:p>
        </p:txBody>
      </p:sp>
    </p:spTree>
    <p:extLst>
      <p:ext uri="{BB962C8B-B14F-4D97-AF65-F5344CB8AC3E}">
        <p14:creationId xmlns:p14="http://schemas.microsoft.com/office/powerpoint/2010/main" val="390858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a:t>
            </a:r>
          </a:p>
        </p:txBody>
      </p:sp>
      <p:sp>
        <p:nvSpPr>
          <p:cNvPr id="5" name="Title 1"/>
          <p:cNvSpPr txBox="1">
            <a:spLocks noGrp="1"/>
          </p:cNvSpPr>
          <p:nvPr>
            <p:ph type="body" idx="1"/>
          </p:nvPr>
        </p:nvSpPr>
        <p:spPr bwMode="auto">
          <a:xfrm>
            <a:off x="115547" y="914400"/>
            <a:ext cx="8908848" cy="54102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باتوجه به </a:t>
            </a:r>
            <a:r>
              <a:rPr lang="fa-IR" sz="2000" b="1" i="1" dirty="0">
                <a:latin typeface="Times New Roman" panose="02020603050405020304" pitchFamily="18" charset="0"/>
                <a:ea typeface="Times New Roman" panose="02020603050405020304" pitchFamily="18" charset="0"/>
                <a:cs typeface="B Titr" panose="00000700000000000000" pitchFamily="2" charset="-78"/>
              </a:rPr>
              <a:t>فرمول شدت شایعه  می توان متوجه شد تولید شایعه در زمان بحران ها موضوعی کاملا قابل پیش بینی بوده که </a:t>
            </a:r>
            <a:r>
              <a:rPr lang="fa-IR" sz="2000" b="1" i="1" dirty="0">
                <a:solidFill>
                  <a:srgbClr val="0070C0"/>
                </a:solidFill>
                <a:latin typeface="Times New Roman" panose="02020603050405020304" pitchFamily="18" charset="0"/>
                <a:ea typeface="Times New Roman" panose="02020603050405020304" pitchFamily="18" charset="0"/>
                <a:cs typeface="B Titr" panose="00000700000000000000" pitchFamily="2" charset="-78"/>
              </a:rPr>
              <a:t>به دلیل اهمیت بالای موضوع برای مردم </a:t>
            </a:r>
            <a:r>
              <a:rPr lang="fa-IR" sz="2000" b="1" i="1" dirty="0">
                <a:latin typeface="Times New Roman" panose="02020603050405020304" pitchFamily="18" charset="0"/>
                <a:ea typeface="Times New Roman" panose="02020603050405020304" pitchFamily="18" charset="0"/>
                <a:cs typeface="B Titr" panose="00000700000000000000" pitchFamily="2" charset="-78"/>
              </a:rPr>
              <a:t>و </a:t>
            </a:r>
            <a:r>
              <a:rPr lang="fa-IR" sz="2000" b="1" i="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سطح بالای ابهام و ناشناختگی بحران برای مردم، کادر بهداشت و درمان و مسئولین </a:t>
            </a:r>
            <a:r>
              <a:rPr lang="fa-IR" sz="2000" b="1" i="1" dirty="0">
                <a:latin typeface="Times New Roman" panose="02020603050405020304" pitchFamily="18" charset="0"/>
                <a:ea typeface="Times New Roman" panose="02020603050405020304" pitchFamily="18" charset="0"/>
                <a:cs typeface="B Titr" panose="00000700000000000000" pitchFamily="2" charset="-78"/>
              </a:rPr>
              <a:t>است</a:t>
            </a:r>
            <a:endParaRPr lang="fa-IR" sz="20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lgn="ctr">
              <a:buNone/>
            </a:pPr>
            <a:r>
              <a:rPr lang="fa-IR" sz="2200" dirty="0" smtClean="0">
                <a:solidFill>
                  <a:schemeClr val="accent6">
                    <a:lumMod val="75000"/>
                  </a:schemeClr>
                </a:solidFill>
                <a:latin typeface="Trebuchet MS"/>
                <a:cs typeface="B Titr" panose="00000700000000000000" pitchFamily="2" charset="-78"/>
              </a:rPr>
              <a:t>به دلیل </a:t>
            </a:r>
            <a:r>
              <a:rPr lang="fa-IR" sz="2200" dirty="0">
                <a:solidFill>
                  <a:srgbClr val="FF0000"/>
                </a:solidFill>
                <a:latin typeface="Trebuchet MS"/>
                <a:cs typeface="B Titr" panose="00000700000000000000" pitchFamily="2" charset="-78"/>
              </a:rPr>
              <a:t>تعداد روزافزون سایت هایی </a:t>
            </a:r>
            <a:r>
              <a:rPr lang="fa-IR" sz="2200" dirty="0">
                <a:solidFill>
                  <a:schemeClr val="accent6">
                    <a:lumMod val="75000"/>
                  </a:schemeClr>
                </a:solidFill>
                <a:latin typeface="Trebuchet MS"/>
                <a:cs typeface="B Titr" panose="00000700000000000000" pitchFamily="2" charset="-78"/>
              </a:rPr>
              <a:t>که مردم برای کسب اطلاعات می توانند به آن‌ مراجعه کنند، شناسایی و پاسخ به اطلاعات غلط دشوارتر شده است</a:t>
            </a:r>
            <a:r>
              <a:rPr lang="fa-IR" sz="2200" dirty="0" smtClean="0">
                <a:solidFill>
                  <a:schemeClr val="accent6">
                    <a:lumMod val="75000"/>
                  </a:schemeClr>
                </a:solidFill>
                <a:latin typeface="Trebuchet MS"/>
                <a:cs typeface="B Titr" panose="00000700000000000000" pitchFamily="2" charset="-78"/>
              </a:rPr>
              <a:t>.</a:t>
            </a:r>
          </a:p>
          <a:p>
            <a:pPr marL="0" indent="0" algn="ctr">
              <a:buNone/>
            </a:pPr>
            <a:r>
              <a:rPr lang="fa-IR" sz="2200" dirty="0" smtClean="0">
                <a:solidFill>
                  <a:schemeClr val="accent6">
                    <a:lumMod val="75000"/>
                  </a:schemeClr>
                </a:solidFill>
                <a:latin typeface="Trebuchet MS"/>
                <a:cs typeface="B Titr" panose="00000700000000000000" pitchFamily="2" charset="-78"/>
              </a:rPr>
              <a:t> </a:t>
            </a:r>
            <a:r>
              <a:rPr lang="fa-IR" sz="2200" dirty="0">
                <a:solidFill>
                  <a:schemeClr val="accent6">
                    <a:lumMod val="75000"/>
                  </a:schemeClr>
                </a:solidFill>
                <a:latin typeface="Trebuchet MS"/>
                <a:cs typeface="B Titr" panose="00000700000000000000" pitchFamily="2" charset="-78"/>
              </a:rPr>
              <a:t>اطلاعات غلط می تواند </a:t>
            </a:r>
            <a:r>
              <a:rPr lang="fa-IR" sz="2200" dirty="0">
                <a:solidFill>
                  <a:srgbClr val="FF0000"/>
                </a:solidFill>
                <a:latin typeface="Trebuchet MS"/>
                <a:cs typeface="B Titr" panose="00000700000000000000" pitchFamily="2" charset="-78"/>
              </a:rPr>
              <a:t>در غیاب اطلاعات قابل دسترس و معتبر،</a:t>
            </a:r>
            <a:r>
              <a:rPr lang="fa-IR" sz="2200" dirty="0">
                <a:solidFill>
                  <a:schemeClr val="accent6">
                    <a:lumMod val="75000"/>
                  </a:schemeClr>
                </a:solidFill>
                <a:latin typeface="Trebuchet MS"/>
                <a:cs typeface="B Titr" panose="00000700000000000000" pitchFamily="2" charset="-78"/>
              </a:rPr>
              <a:t> رشد کند</a:t>
            </a:r>
            <a:r>
              <a:rPr lang="fa-IR" sz="2200" dirty="0" smtClean="0">
                <a:solidFill>
                  <a:schemeClr val="accent6">
                    <a:lumMod val="75000"/>
                  </a:schemeClr>
                </a:solidFill>
                <a:latin typeface="Trebuchet MS"/>
                <a:cs typeface="B Titr" panose="00000700000000000000" pitchFamily="2" charset="-78"/>
              </a:rPr>
              <a:t>.</a:t>
            </a:r>
          </a:p>
          <a:p>
            <a:pPr marL="0" indent="0" algn="ctr">
              <a:buNone/>
            </a:pPr>
            <a:r>
              <a:rPr lang="fa-IR" sz="2200" dirty="0" smtClean="0">
                <a:solidFill>
                  <a:schemeClr val="accent6">
                    <a:lumMod val="75000"/>
                  </a:schemeClr>
                </a:solidFill>
                <a:latin typeface="Trebuchet MS"/>
                <a:cs typeface="B Titr" panose="00000700000000000000" pitchFamily="2" charset="-78"/>
              </a:rPr>
              <a:t> </a:t>
            </a:r>
            <a:r>
              <a:rPr lang="fa-IR" sz="2200" dirty="0">
                <a:solidFill>
                  <a:schemeClr val="accent6">
                    <a:lumMod val="75000"/>
                  </a:schemeClr>
                </a:solidFill>
                <a:latin typeface="Trebuchet MS"/>
                <a:cs typeface="B Titr" panose="00000700000000000000" pitchFamily="2" charset="-78"/>
              </a:rPr>
              <a:t>وقتی مردم به دنبال اطلاعات می روند و </a:t>
            </a:r>
            <a:r>
              <a:rPr lang="fa-IR" sz="2200" dirty="0">
                <a:solidFill>
                  <a:srgbClr val="FF0000"/>
                </a:solidFill>
                <a:latin typeface="Trebuchet MS"/>
                <a:cs typeface="B Titr" panose="00000700000000000000" pitchFamily="2" charset="-78"/>
              </a:rPr>
              <a:t>نتایج محدود یا متناقضی </a:t>
            </a:r>
            <a:r>
              <a:rPr lang="fa-IR" sz="2200" dirty="0">
                <a:solidFill>
                  <a:schemeClr val="accent6">
                    <a:lumMod val="75000"/>
                  </a:schemeClr>
                </a:solidFill>
                <a:latin typeface="Trebuchet MS"/>
                <a:cs typeface="B Titr" panose="00000700000000000000" pitchFamily="2" charset="-78"/>
              </a:rPr>
              <a:t>را مشاهده می کنند، گیج شده و جواب سوال خود را نمی یابند</a:t>
            </a:r>
            <a:r>
              <a:rPr lang="fa-IR" sz="2200" dirty="0" smtClean="0">
                <a:solidFill>
                  <a:schemeClr val="accent6">
                    <a:lumMod val="75000"/>
                  </a:schemeClr>
                </a:solidFill>
                <a:latin typeface="Trebuchet MS"/>
                <a:cs typeface="B Titr" panose="00000700000000000000" pitchFamily="2" charset="-78"/>
              </a:rPr>
              <a:t>.</a:t>
            </a:r>
          </a:p>
          <a:p>
            <a:pPr marL="0" indent="0" algn="ctr">
              <a:buNone/>
            </a:pPr>
            <a:r>
              <a:rPr lang="fa-IR" sz="2200" dirty="0" smtClean="0">
                <a:solidFill>
                  <a:schemeClr val="accent6">
                    <a:lumMod val="75000"/>
                  </a:schemeClr>
                </a:solidFill>
                <a:latin typeface="Trebuchet MS"/>
                <a:cs typeface="B Titr" panose="00000700000000000000" pitchFamily="2" charset="-78"/>
              </a:rPr>
              <a:t> </a:t>
            </a:r>
            <a:r>
              <a:rPr lang="fa-IR" sz="2200" dirty="0">
                <a:solidFill>
                  <a:schemeClr val="accent6">
                    <a:lumMod val="75000"/>
                  </a:schemeClr>
                </a:solidFill>
                <a:latin typeface="Trebuchet MS"/>
                <a:cs typeface="B Titr" panose="00000700000000000000" pitchFamily="2" charset="-78"/>
              </a:rPr>
              <a:t>اطلاعات غلط در </a:t>
            </a:r>
            <a:r>
              <a:rPr lang="fa-IR" sz="2200" dirty="0">
                <a:solidFill>
                  <a:srgbClr val="FF0000"/>
                </a:solidFill>
                <a:latin typeface="Trebuchet MS"/>
                <a:cs typeface="B Titr" panose="00000700000000000000" pitchFamily="2" charset="-78"/>
              </a:rPr>
              <a:t>جوامع دارای بی اعتمادی، اختلاف طبقاتی اجتماعی و خشونت</a:t>
            </a:r>
            <a:r>
              <a:rPr lang="fa-IR" sz="2200" dirty="0">
                <a:solidFill>
                  <a:schemeClr val="accent6">
                    <a:lumMod val="75000"/>
                  </a:schemeClr>
                </a:solidFill>
                <a:latin typeface="Trebuchet MS"/>
                <a:cs typeface="B Titr" panose="00000700000000000000" pitchFamily="2" charset="-78"/>
              </a:rPr>
              <a:t>، راحت تر منتشر می شود</a:t>
            </a:r>
            <a:r>
              <a:rPr lang="fa-IR" sz="2200" dirty="0" smtClean="0">
                <a:solidFill>
                  <a:schemeClr val="accent6">
                    <a:lumMod val="75000"/>
                  </a:schemeClr>
                </a:solidFill>
                <a:latin typeface="Trebuchet MS"/>
                <a:cs typeface="B Titr" panose="00000700000000000000" pitchFamily="2" charset="-78"/>
              </a:rPr>
              <a:t>.</a:t>
            </a:r>
          </a:p>
          <a:p>
            <a:pPr marL="0" indent="0" algn="ctr">
              <a:buNone/>
            </a:pPr>
            <a:r>
              <a:rPr lang="fa-IR" sz="2200" dirty="0" smtClean="0">
                <a:solidFill>
                  <a:schemeClr val="accent6">
                    <a:lumMod val="75000"/>
                  </a:schemeClr>
                </a:solidFill>
                <a:latin typeface="Trebuchet MS"/>
                <a:cs typeface="B Titr" panose="00000700000000000000" pitchFamily="2" charset="-78"/>
              </a:rPr>
              <a:t> </a:t>
            </a:r>
            <a:r>
              <a:rPr lang="fa-IR" sz="2200" dirty="0">
                <a:solidFill>
                  <a:schemeClr val="accent6">
                    <a:lumMod val="75000"/>
                  </a:schemeClr>
                </a:solidFill>
                <a:latin typeface="Trebuchet MS"/>
                <a:cs typeface="B Titr" panose="00000700000000000000" pitchFamily="2" charset="-78"/>
              </a:rPr>
              <a:t>وجود </a:t>
            </a:r>
            <a:r>
              <a:rPr lang="fa-IR" sz="2200" dirty="0">
                <a:solidFill>
                  <a:srgbClr val="FF0000"/>
                </a:solidFill>
                <a:latin typeface="Trebuchet MS"/>
                <a:cs typeface="B Titr" panose="00000700000000000000" pitchFamily="2" charset="-78"/>
              </a:rPr>
              <a:t>دودستگی از جمله در حوزه سیاست </a:t>
            </a:r>
            <a:r>
              <a:rPr lang="fa-IR" sz="2200" dirty="0">
                <a:solidFill>
                  <a:schemeClr val="accent6">
                    <a:lumMod val="75000"/>
                  </a:schemeClr>
                </a:solidFill>
                <a:latin typeface="Trebuchet MS"/>
                <a:cs typeface="B Titr" panose="00000700000000000000" pitchFamily="2" charset="-78"/>
              </a:rPr>
              <a:t>نیز ممکن است به گسترش اطلاعات غلط کمک کند.  </a:t>
            </a:r>
            <a:endParaRPr lang="fa-IR" sz="2200" dirty="0" smtClean="0">
              <a:solidFill>
                <a:schemeClr val="accent6">
                  <a:lumMod val="75000"/>
                </a:schemeClr>
              </a:solidFill>
              <a:latin typeface="Trebuchet MS"/>
              <a:cs typeface="B Titr" panose="00000700000000000000" pitchFamily="2" charset="-78"/>
            </a:endParaRPr>
          </a:p>
        </p:txBody>
      </p:sp>
      <p:sp>
        <p:nvSpPr>
          <p:cNvPr id="6" name="Title 1"/>
          <p:cNvSpPr txBox="1">
            <a:spLocks/>
          </p:cNvSpPr>
          <p:nvPr/>
        </p:nvSpPr>
        <p:spPr bwMode="auto">
          <a:xfrm>
            <a:off x="645670" y="2133599"/>
            <a:ext cx="7848601" cy="1134537"/>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defTabSz="685800" eaLnBrk="1" fontAlgn="auto" hangingPunct="1">
              <a:lnSpc>
                <a:spcPct val="90000"/>
              </a:lnSpc>
              <a:spcBef>
                <a:spcPts val="750"/>
              </a:spcBef>
              <a:spcAft>
                <a:spcPts val="0"/>
              </a:spcAft>
            </a:pPr>
            <a:endParaRPr lang="fa-IR" sz="24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334000" y="2344381"/>
            <a:ext cx="800212" cy="817245"/>
          </a:xfrm>
          <a:prstGeom prst="rect">
            <a:avLst/>
          </a:prstGeom>
        </p:spPr>
      </p:pic>
      <p:sp>
        <p:nvSpPr>
          <p:cNvPr id="4" name="Rectangle 3"/>
          <p:cNvSpPr/>
          <p:nvPr/>
        </p:nvSpPr>
        <p:spPr>
          <a:xfrm>
            <a:off x="5402922" y="2359571"/>
            <a:ext cx="731290" cy="369332"/>
          </a:xfrm>
          <a:prstGeom prst="rect">
            <a:avLst/>
          </a:prstGeom>
        </p:spPr>
        <p:txBody>
          <a:bodyPr wrap="none">
            <a:spAutoFit/>
          </a:bodyPr>
          <a:lstStyle/>
          <a:p>
            <a:r>
              <a:rPr lang="en-US" dirty="0"/>
              <a:t>R=I*A</a:t>
            </a:r>
          </a:p>
        </p:txBody>
      </p:sp>
      <p:sp>
        <p:nvSpPr>
          <p:cNvPr id="9" name="TextBox 9"/>
          <p:cNvSpPr txBox="1"/>
          <p:nvPr/>
        </p:nvSpPr>
        <p:spPr>
          <a:xfrm>
            <a:off x="2474297" y="2344381"/>
            <a:ext cx="2549525" cy="817245"/>
          </a:xfrm>
          <a:prstGeom prst="rect">
            <a:avLst/>
          </a:prstGeom>
          <a:noFill/>
          <a:ln>
            <a:solidFill>
              <a:schemeClr val="tx1"/>
            </a:solidFill>
          </a:ln>
        </p:spPr>
        <p:txBody>
          <a:bodyPr wrap="square">
            <a:noAutofit/>
          </a:bodyPr>
          <a:lstStyle/>
          <a:p>
            <a:pPr algn="ctr" rtl="1">
              <a:lnSpc>
                <a:spcPct val="107000"/>
              </a:lnSpc>
              <a:spcAft>
                <a:spcPts val="800"/>
              </a:spcAft>
            </a:pPr>
            <a:r>
              <a:rPr lang="en-US" sz="1200" dirty="0">
                <a:effectLst/>
                <a:latin typeface="Calibri" panose="020F0502020204030204" pitchFamily="34" charset="0"/>
                <a:ea typeface="Calibri" panose="020F0502020204030204" pitchFamily="34" charset="0"/>
                <a:cs typeface="B Nazanin" panose="00000400000000000000" pitchFamily="2" charset="-78"/>
              </a:rPr>
              <a:t>(</a:t>
            </a:r>
            <a:r>
              <a:rPr lang="en-US" sz="1200" b="1" dirty="0">
                <a:effectLst/>
                <a:latin typeface="Calibri" panose="020F0502020204030204" pitchFamily="34" charset="0"/>
                <a:ea typeface="Calibri" panose="020F0502020204030204" pitchFamily="34" charset="0"/>
                <a:cs typeface="B Nazanin" panose="00000400000000000000" pitchFamily="2" charset="-78"/>
              </a:rPr>
              <a:t>Rumor) </a:t>
            </a:r>
            <a:r>
              <a:rPr lang="fa-IR" sz="1200" b="1" dirty="0" smtClean="0">
                <a:effectLst/>
                <a:latin typeface="Calibri" panose="020F0502020204030204" pitchFamily="34" charset="0"/>
                <a:ea typeface="Calibri" panose="020F0502020204030204" pitchFamily="34" charset="0"/>
                <a:cs typeface="B Nazanin" panose="00000400000000000000" pitchFamily="2" charset="-78"/>
              </a:rPr>
              <a:t> فرمول </a:t>
            </a:r>
            <a:r>
              <a:rPr lang="fa-IR" sz="1200" b="1" dirty="0">
                <a:effectLst/>
                <a:latin typeface="Calibri" panose="020F0502020204030204" pitchFamily="34" charset="0"/>
                <a:ea typeface="Calibri" panose="020F0502020204030204" pitchFamily="34" charset="0"/>
                <a:cs typeface="B Nazanin" panose="00000400000000000000" pitchFamily="2" charset="-78"/>
              </a:rPr>
              <a:t>شدت شایعه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1200" b="1" dirty="0">
                <a:effectLst/>
                <a:latin typeface="Calibri" panose="020F0502020204030204" pitchFamily="34" charset="0"/>
                <a:ea typeface="Calibri" panose="020F0502020204030204" pitchFamily="34" charset="0"/>
                <a:cs typeface="B Nazanin" panose="00000400000000000000" pitchFamily="2" charset="-78"/>
              </a:rPr>
              <a:t>Ambiguity</a:t>
            </a:r>
            <a:r>
              <a:rPr lang="ar-SA" sz="1200" b="1" dirty="0">
                <a:effectLst/>
                <a:latin typeface="Calibri" panose="020F0502020204030204" pitchFamily="34" charset="0"/>
                <a:ea typeface="Calibri" panose="020F0502020204030204" pitchFamily="34" charset="0"/>
                <a:cs typeface="B Nazanin" panose="00000400000000000000" pitchFamily="2" charset="-78"/>
              </a:rPr>
              <a:t> ابهام، </a:t>
            </a:r>
            <a:r>
              <a:rPr lang="en-US" sz="1200" b="1" dirty="0">
                <a:effectLst/>
                <a:latin typeface="Calibri" panose="020F0502020204030204" pitchFamily="34" charset="0"/>
                <a:ea typeface="Calibri" panose="020F0502020204030204" pitchFamily="34" charset="0"/>
                <a:cs typeface="B Nazanin" panose="00000400000000000000" pitchFamily="2" charset="-78"/>
              </a:rPr>
              <a:t>Importance</a:t>
            </a:r>
            <a:r>
              <a:rPr lang="ar-SA" sz="1200" b="1" dirty="0">
                <a:effectLst/>
                <a:latin typeface="Calibri" panose="020F0502020204030204" pitchFamily="34" charset="0"/>
                <a:ea typeface="Calibri" panose="020F0502020204030204" pitchFamily="34" charset="0"/>
                <a:cs typeface="B Nazanin" panose="00000400000000000000" pitchFamily="2" charset="-78"/>
              </a:rPr>
              <a:t> اهمیت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47860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a:t>
            </a:r>
          </a:p>
        </p:txBody>
      </p:sp>
      <p:sp>
        <p:nvSpPr>
          <p:cNvPr id="5" name="Title 1"/>
          <p:cNvSpPr txBox="1">
            <a:spLocks noGrp="1"/>
          </p:cNvSpPr>
          <p:nvPr>
            <p:ph type="body" idx="1"/>
          </p:nvPr>
        </p:nvSpPr>
        <p:spPr bwMode="auto">
          <a:xfrm>
            <a:off x="-11084" y="1295400"/>
            <a:ext cx="8908848" cy="35052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a:latin typeface="Times New Roman" panose="02020603050405020304" pitchFamily="18" charset="0"/>
                <a:ea typeface="Times New Roman" panose="02020603050405020304" pitchFamily="18" charset="0"/>
                <a:cs typeface="B Titr" panose="00000700000000000000" pitchFamily="2" charset="-78"/>
              </a:rPr>
              <a:t>از آنجایی که اطلاعات غلط فضای خبری و علمی ذهن ما را آلوده می کند پس برای سلامت فردی و جامعه مضر است</a:t>
            </a: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 </a:t>
            </a:r>
            <a:r>
              <a:rPr lang="fa-IR" sz="2000" b="1" i="1" dirty="0">
                <a:latin typeface="Times New Roman" panose="02020603050405020304" pitchFamily="18" charset="0"/>
                <a:ea typeface="Times New Roman" panose="02020603050405020304" pitchFamily="18" charset="0"/>
                <a:cs typeface="B Titr" panose="00000700000000000000" pitchFamily="2" charset="-78"/>
              </a:rPr>
              <a:t>مردم در کنارهم با رویکرد مشارکتی می توانند فضای خبری و علمی سالم‌تری را ایجاد کنند. همانطور که همه ما از بهبود کیفیت هوا و آب سود می بریم، می توانیم از بهبود کیفیت فضای خبری و علمی نیز بهره مند شویم</a:t>
            </a: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 </a:t>
            </a:r>
            <a:r>
              <a:rPr lang="fa-IR" sz="2000" b="1" i="1" dirty="0">
                <a:latin typeface="Times New Roman" panose="02020603050405020304" pitchFamily="18" charset="0"/>
                <a:ea typeface="Times New Roman" panose="02020603050405020304" pitchFamily="18" charset="0"/>
                <a:cs typeface="B Titr" panose="00000700000000000000" pitchFamily="2" charset="-78"/>
              </a:rPr>
              <a:t>محدود کردن انتشار اطلاعات غلط کمک خواهد کرد همه ما تصمیمات آگاهانه تری در مورد سلامت خود، عزیزان و جامعه بگیریم. </a:t>
            </a: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10" name="Horizontal Scroll 9"/>
          <p:cNvSpPr/>
          <p:nvPr/>
        </p:nvSpPr>
        <p:spPr>
          <a:xfrm>
            <a:off x="2209800" y="3810000"/>
            <a:ext cx="4162425" cy="838200"/>
          </a:xfrm>
          <a:prstGeom prst="horizontalScroll">
            <a:avLst/>
          </a:prstGeom>
          <a:solidFill>
            <a:srgbClr val="5B9BD5">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SA" sz="1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حل چالش اینفودمی به مشارکت اجتماعی نیاز دارد.</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369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a:t>
            </a:r>
          </a:p>
        </p:txBody>
      </p:sp>
      <p:sp>
        <p:nvSpPr>
          <p:cNvPr id="5" name="Title 1"/>
          <p:cNvSpPr txBox="1">
            <a:spLocks noGrp="1"/>
          </p:cNvSpPr>
          <p:nvPr>
            <p:ph type="body" idx="1"/>
          </p:nvPr>
        </p:nvSpPr>
        <p:spPr bwMode="auto">
          <a:xfrm>
            <a:off x="115547" y="914400"/>
            <a:ext cx="8908848" cy="54102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a:latin typeface="Times New Roman" panose="02020603050405020304" pitchFamily="18" charset="0"/>
                <a:ea typeface="Times New Roman" panose="02020603050405020304" pitchFamily="18" charset="0"/>
                <a:cs typeface="B Titr" panose="00000700000000000000" pitchFamily="2" charset="-78"/>
              </a:rPr>
              <a:t>در طول بحران ها اقدامات قابل توجهی برای مدیریت اینفودمی در کشور صورت گرفته </a:t>
            </a: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است. به طور مثال:</a:t>
            </a: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10" name="Horizontal Scroll 9"/>
          <p:cNvSpPr/>
          <p:nvPr/>
        </p:nvSpPr>
        <p:spPr>
          <a:xfrm>
            <a:off x="533400" y="1524000"/>
            <a:ext cx="7924800" cy="4586218"/>
          </a:xfrm>
          <a:prstGeom prst="horizontalScroll">
            <a:avLst/>
          </a:prstGeom>
          <a:solidFill>
            <a:srgbClr val="5B9BD5">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	افراد مورد اعتماد جامعه، مانند داوطلبین سلامت، علمای مذهبی، معتمدین محلی، متخصصان بهداشت و درمان مستقیماً با مردم در مورد عامل صحبت کرده اند. </a:t>
            </a:r>
            <a:endParaRPr lang="fa-IR"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endPar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	افراد فنی و متخصص به صورت شبانه روزی شایعات و اخبار را رصد می کنند و بطور هفتگی بر اساس موضوع و فراوانی دسته بندی کرده و پاسخ مناسب ارائه می شود</a:t>
            </a:r>
            <a:r>
              <a:rPr lang="ar-SA"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fa-IR"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endPar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	رسانه‌ ها (صدا و سیما و فضای مجازی)، برنامه های بیشتری را برای رصد و پاسخ به شایعات اختصاص داده‌اند</a:t>
            </a:r>
            <a:r>
              <a:rPr lang="ar-SA"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fa-IR"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endPar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دانشگاه های علوم پزشکی سراسر کشور کمیته ای متشکل از اعضای آموزش و ارتقای سلامت، </a:t>
            </a:r>
            <a:r>
              <a:rPr lang="fa-IR"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روابط </a:t>
            </a: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عمومی و نهادهای مردمی تشکیل شده که کار تولید محتوا، انتشار محتوا، فرهنگ سازی، اقناع سازی و رصد و پاسخ به شایعات را انجام می دهند.</a:t>
            </a:r>
          </a:p>
        </p:txBody>
      </p:sp>
    </p:spTree>
    <p:extLst>
      <p:ext uri="{BB962C8B-B14F-4D97-AF65-F5344CB8AC3E}">
        <p14:creationId xmlns:p14="http://schemas.microsoft.com/office/powerpoint/2010/main" val="56195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a:t>
            </a:r>
          </a:p>
        </p:txBody>
      </p:sp>
      <p:sp>
        <p:nvSpPr>
          <p:cNvPr id="5" name="Title 1"/>
          <p:cNvSpPr txBox="1">
            <a:spLocks noGrp="1"/>
          </p:cNvSpPr>
          <p:nvPr>
            <p:ph type="body" idx="1"/>
          </p:nvPr>
        </p:nvSpPr>
        <p:spPr bwMode="auto">
          <a:xfrm>
            <a:off x="115547" y="1052434"/>
            <a:ext cx="8908848" cy="22098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در برخی از کشورها نیز اقدامات مکمل قابل توجه دیگری انجام شده است:</a:t>
            </a: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10" name="Horizontal Scroll 9"/>
          <p:cNvSpPr/>
          <p:nvPr/>
        </p:nvSpPr>
        <p:spPr>
          <a:xfrm>
            <a:off x="1371600" y="1502452"/>
            <a:ext cx="6553200" cy="1905000"/>
          </a:xfrm>
          <a:prstGeom prst="horizontalScroll">
            <a:avLst/>
          </a:prstGeom>
          <a:solidFill>
            <a:srgbClr val="5B9BD5">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B Titr" panose="00000700000000000000" pitchFamily="2" charset="-78"/>
              </a:rPr>
              <a:t>شبکه </a:t>
            </a:r>
            <a:r>
              <a:rPr lang="ar-SA" sz="1400" b="1" dirty="0">
                <a:solidFill>
                  <a:srgbClr val="000000"/>
                </a:solidFill>
                <a:latin typeface="Calibri" panose="020F0502020204030204" pitchFamily="34" charset="0"/>
                <a:ea typeface="Calibri" panose="020F0502020204030204" pitchFamily="34" charset="0"/>
                <a:cs typeface="B Titr" panose="00000700000000000000" pitchFamily="2" charset="-78"/>
              </a:rPr>
              <a:t>های اجتماعی، سیستم نظارت و شفاف سازی خود را ارتقا دادند و باعث هدایت کاربران به سمت منابع معتبر شدند</a:t>
            </a:r>
            <a:r>
              <a:rPr lang="ar-SA" sz="1400" b="1" dirty="0" smtClean="0">
                <a:solidFill>
                  <a:srgbClr val="000000"/>
                </a:solidFill>
                <a:latin typeface="Calibri" panose="020F0502020204030204" pitchFamily="34" charset="0"/>
                <a:ea typeface="Calibri" panose="020F0502020204030204" pitchFamily="34" charset="0"/>
                <a:cs typeface="B Titr" panose="00000700000000000000" pitchFamily="2" charset="-78"/>
              </a:rPr>
              <a:t>.</a:t>
            </a:r>
            <a:endParaRPr lang="fa-IR" sz="1400" b="1" dirty="0" smtClean="0">
              <a:solidFill>
                <a:srgbClr val="000000"/>
              </a:solidFill>
              <a:latin typeface="Calibri" panose="020F0502020204030204" pitchFamily="34" charset="0"/>
              <a:ea typeface="Calibri" panose="020F0502020204030204" pitchFamily="34" charset="0"/>
              <a:cs typeface="B Titr" panose="00000700000000000000" pitchFamily="2" charset="-78"/>
            </a:endParaRPr>
          </a:p>
          <a:p>
            <a:pPr algn="l">
              <a:lnSpc>
                <a:spcPct val="107000"/>
              </a:lnSpc>
              <a:spcAft>
                <a:spcPts val="800"/>
              </a:spcAft>
            </a:pPr>
            <a:endParaRPr lang="ar-SA" sz="1400" b="1" dirty="0">
              <a:solidFill>
                <a:srgbClr val="000000"/>
              </a:solidFill>
              <a:latin typeface="Calibri" panose="020F0502020204030204" pitchFamily="34" charset="0"/>
              <a:ea typeface="Calibri" panose="020F0502020204030204" pitchFamily="34" charset="0"/>
              <a:cs typeface="B Titr" panose="00000700000000000000" pitchFamily="2" charset="-78"/>
            </a:endParaRPr>
          </a:p>
          <a:p>
            <a:pPr algn="l">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Titr" panose="00000700000000000000" pitchFamily="2" charset="-78"/>
              </a:rPr>
              <a:t>	مشارکت بین دولت و پیام رسان های رایج و مورد اعتماد صورت گرفت که باعث انتشار اطلاعات معتبر و دقیق شد.</a:t>
            </a:r>
          </a:p>
        </p:txBody>
      </p:sp>
      <p:sp>
        <p:nvSpPr>
          <p:cNvPr id="6" name="Title 1"/>
          <p:cNvSpPr txBox="1">
            <a:spLocks/>
          </p:cNvSpPr>
          <p:nvPr/>
        </p:nvSpPr>
        <p:spPr bwMode="auto">
          <a:xfrm>
            <a:off x="122474" y="3552669"/>
            <a:ext cx="8901921" cy="25146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r" defTabSz="685800" eaLnBrk="1" fontAlgn="auto" hangingPunct="1">
              <a:lnSpc>
                <a:spcPct val="90000"/>
              </a:lnSpc>
              <a:spcBef>
                <a:spcPts val="750"/>
              </a:spcBef>
              <a:spcAft>
                <a:spcPts val="0"/>
              </a:spcAft>
            </a:pPr>
            <a:r>
              <a:rPr lang="fa-IR" sz="20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اما کارهای بیشتری باید انجام شود، هر کدام از ما نقشی </a:t>
            </a:r>
            <a:r>
              <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داریم:</a:t>
            </a:r>
          </a:p>
          <a:p>
            <a:pPr lvl="0" algn="r" defTabSz="685800" eaLnBrk="1" fontAlgn="auto" hangingPunct="1">
              <a:lnSpc>
                <a:spcPct val="90000"/>
              </a:lnSpc>
              <a:spcBef>
                <a:spcPts val="750"/>
              </a:spcBef>
              <a:spcAft>
                <a:spcPts val="0"/>
              </a:spcAft>
            </a:pPr>
            <a:r>
              <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 </a:t>
            </a:r>
            <a:r>
              <a:rPr lang="fa-IR" sz="20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قبل از ارسال یا اشتراک گذاری پیام در رسانه های اجتماعی، می توانیم بررسی کنیم که آیا اطلاعات، صحیح هستند یا خیر و آیا منبع اصلی قابل اعتماد است. </a:t>
            </a:r>
            <a:r>
              <a:rPr lang="fa-IR" sz="2000" kern="0" cap="none"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اگر مطمئن نیستیم، می‌توانیم منتشر نکنیم. </a:t>
            </a:r>
            <a:endParaRPr lang="fa-IR" sz="20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a:p>
            <a:pPr lvl="0" algn="r" defTabSz="685800" eaLnBrk="1" fontAlgn="auto" hangingPunct="1">
              <a:lnSpc>
                <a:spcPct val="90000"/>
              </a:lnSpc>
              <a:spcBef>
                <a:spcPts val="750"/>
              </a:spcBef>
              <a:spcAft>
                <a:spcPts val="0"/>
              </a:spcAft>
            </a:pPr>
            <a:endPar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a:p>
            <a:pPr lvl="0" algn="r" defTabSz="685800" eaLnBrk="1" fontAlgn="auto" hangingPunct="1">
              <a:lnSpc>
                <a:spcPct val="90000"/>
              </a:lnSpc>
              <a:spcBef>
                <a:spcPts val="750"/>
              </a:spcBef>
              <a:spcAft>
                <a:spcPts val="0"/>
              </a:spcAft>
            </a:pPr>
            <a:r>
              <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هنگام </a:t>
            </a:r>
            <a:r>
              <a:rPr lang="fa-IR" sz="20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صحبت کردن با دوستان و خانواده ای که درک خطر و اطلاعات نادرستی دارند، باید سعی کنیم با سوالات بیشتر به دغدغه ها و نگرانی های آنها که باعث شده است رفتار اشتباهی داشته باشند پی ببریم، </a:t>
            </a:r>
            <a:r>
              <a:rPr lang="fa-IR" sz="2000" kern="0" cap="none"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همدلانه گوش دهیم و منابع اطلاعاتی دقیق را به آنها معرفی نماییم.</a:t>
            </a:r>
          </a:p>
        </p:txBody>
      </p:sp>
    </p:spTree>
    <p:extLst>
      <p:ext uri="{BB962C8B-B14F-4D97-AF65-F5344CB8AC3E}">
        <p14:creationId xmlns:p14="http://schemas.microsoft.com/office/powerpoint/2010/main" val="331870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a:t>
            </a: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شایعات</a:t>
            </a:r>
            <a:endPar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5" name="Title 1"/>
          <p:cNvSpPr txBox="1">
            <a:spLocks noGrp="1"/>
          </p:cNvSpPr>
          <p:nvPr>
            <p:ph type="body" idx="1"/>
          </p:nvPr>
        </p:nvSpPr>
        <p:spPr bwMode="auto">
          <a:xfrm>
            <a:off x="115547" y="1052434"/>
            <a:ext cx="8908848" cy="22098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در برخی از کشورها نیز اقدامات مکمل قابل توجه دیگری انجام شده است:</a:t>
            </a: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10" name="Horizontal Scroll 9"/>
          <p:cNvSpPr/>
          <p:nvPr/>
        </p:nvSpPr>
        <p:spPr>
          <a:xfrm>
            <a:off x="1371600" y="1502452"/>
            <a:ext cx="6553200" cy="1905000"/>
          </a:xfrm>
          <a:prstGeom prst="horizontalScroll">
            <a:avLst/>
          </a:prstGeom>
          <a:solidFill>
            <a:srgbClr val="5B9BD5">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B Titr" panose="00000700000000000000" pitchFamily="2" charset="-78"/>
              </a:rPr>
              <a:t>شبکه </a:t>
            </a:r>
            <a:r>
              <a:rPr lang="ar-SA" sz="1400" b="1" dirty="0">
                <a:solidFill>
                  <a:srgbClr val="000000"/>
                </a:solidFill>
                <a:latin typeface="Calibri" panose="020F0502020204030204" pitchFamily="34" charset="0"/>
                <a:ea typeface="Calibri" panose="020F0502020204030204" pitchFamily="34" charset="0"/>
                <a:cs typeface="B Titr" panose="00000700000000000000" pitchFamily="2" charset="-78"/>
              </a:rPr>
              <a:t>های اجتماعی، سیستم نظارت و شفاف سازی خود را ارتقا دادند و باعث هدایت کاربران به سمت منابع معتبر شدند</a:t>
            </a:r>
            <a:r>
              <a:rPr lang="ar-SA" sz="1400" b="1" dirty="0" smtClean="0">
                <a:solidFill>
                  <a:srgbClr val="000000"/>
                </a:solidFill>
                <a:latin typeface="Calibri" panose="020F0502020204030204" pitchFamily="34" charset="0"/>
                <a:ea typeface="Calibri" panose="020F0502020204030204" pitchFamily="34" charset="0"/>
                <a:cs typeface="B Titr" panose="00000700000000000000" pitchFamily="2" charset="-78"/>
              </a:rPr>
              <a:t>.</a:t>
            </a:r>
            <a:endParaRPr lang="fa-IR" sz="1400" b="1" dirty="0" smtClean="0">
              <a:solidFill>
                <a:srgbClr val="000000"/>
              </a:solidFill>
              <a:latin typeface="Calibri" panose="020F0502020204030204" pitchFamily="34" charset="0"/>
              <a:ea typeface="Calibri" panose="020F0502020204030204" pitchFamily="34" charset="0"/>
              <a:cs typeface="B Titr" panose="00000700000000000000" pitchFamily="2" charset="-78"/>
            </a:endParaRPr>
          </a:p>
          <a:p>
            <a:pPr algn="l">
              <a:lnSpc>
                <a:spcPct val="107000"/>
              </a:lnSpc>
              <a:spcAft>
                <a:spcPts val="800"/>
              </a:spcAft>
            </a:pPr>
            <a:endParaRPr lang="ar-SA" sz="1400" b="1" dirty="0">
              <a:solidFill>
                <a:srgbClr val="000000"/>
              </a:solidFill>
              <a:latin typeface="Calibri" panose="020F0502020204030204" pitchFamily="34" charset="0"/>
              <a:ea typeface="Calibri" panose="020F0502020204030204" pitchFamily="34" charset="0"/>
              <a:cs typeface="B Titr" panose="00000700000000000000" pitchFamily="2" charset="-78"/>
            </a:endParaRPr>
          </a:p>
          <a:p>
            <a:pPr algn="l">
              <a:lnSpc>
                <a:spcPct val="107000"/>
              </a:lnSpc>
              <a:spcAft>
                <a:spcPts val="800"/>
              </a:spcAft>
            </a:pPr>
            <a:r>
              <a:rPr lang="ar-SA" sz="1400" b="1" dirty="0">
                <a:solidFill>
                  <a:srgbClr val="000000"/>
                </a:solidFill>
                <a:latin typeface="Calibri" panose="020F0502020204030204" pitchFamily="34" charset="0"/>
                <a:ea typeface="Calibri" panose="020F0502020204030204" pitchFamily="34" charset="0"/>
                <a:cs typeface="B Titr" panose="00000700000000000000" pitchFamily="2" charset="-78"/>
              </a:rPr>
              <a:t>	مشارکت بین دولت و پیام رسان های رایج و مورد اعتماد صورت گرفت که باعث انتشار اطلاعات معتبر و دقیق شد.</a:t>
            </a:r>
          </a:p>
        </p:txBody>
      </p:sp>
      <p:sp>
        <p:nvSpPr>
          <p:cNvPr id="6" name="Title 1"/>
          <p:cNvSpPr txBox="1">
            <a:spLocks/>
          </p:cNvSpPr>
          <p:nvPr/>
        </p:nvSpPr>
        <p:spPr bwMode="auto">
          <a:xfrm>
            <a:off x="122474" y="3552669"/>
            <a:ext cx="8901921" cy="25146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r" defTabSz="685800" eaLnBrk="1" fontAlgn="auto" hangingPunct="1">
              <a:lnSpc>
                <a:spcPct val="90000"/>
              </a:lnSpc>
              <a:spcBef>
                <a:spcPts val="750"/>
              </a:spcBef>
              <a:spcAft>
                <a:spcPts val="0"/>
              </a:spcAft>
            </a:pPr>
            <a:r>
              <a:rPr lang="fa-IR" sz="20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اما کارهای بیشتری باید انجام شود، هر کدام از ما نقشی </a:t>
            </a:r>
            <a:r>
              <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داریم:</a:t>
            </a:r>
          </a:p>
          <a:p>
            <a:pPr lvl="0" algn="r" defTabSz="685800" eaLnBrk="1" fontAlgn="auto" hangingPunct="1">
              <a:lnSpc>
                <a:spcPct val="90000"/>
              </a:lnSpc>
              <a:spcBef>
                <a:spcPts val="750"/>
              </a:spcBef>
              <a:spcAft>
                <a:spcPts val="0"/>
              </a:spcAft>
            </a:pPr>
            <a:r>
              <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 </a:t>
            </a:r>
            <a:r>
              <a:rPr lang="fa-IR" sz="20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قبل از ارسال یا اشتراک گذاری پیام در رسانه های اجتماعی، می توانیم بررسی کنیم که آیا اطلاعات، صحیح هستند یا خیر و آیا منبع اصلی قابل اعتماد است. </a:t>
            </a:r>
            <a:r>
              <a:rPr lang="fa-IR" sz="2000" kern="0" cap="none"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اگر مطمئن نیستیم، می‌توانیم منتشر نکنیم. </a:t>
            </a:r>
            <a:endParaRPr lang="fa-IR" sz="20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a:p>
            <a:pPr lvl="0" algn="r" defTabSz="685800" eaLnBrk="1" fontAlgn="auto" hangingPunct="1">
              <a:lnSpc>
                <a:spcPct val="90000"/>
              </a:lnSpc>
              <a:spcBef>
                <a:spcPts val="750"/>
              </a:spcBef>
              <a:spcAft>
                <a:spcPts val="0"/>
              </a:spcAft>
            </a:pPr>
            <a:endPar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endParaRPr>
          </a:p>
          <a:p>
            <a:pPr lvl="0" algn="r" defTabSz="685800" eaLnBrk="1" fontAlgn="auto" hangingPunct="1">
              <a:lnSpc>
                <a:spcPct val="90000"/>
              </a:lnSpc>
              <a:spcBef>
                <a:spcPts val="750"/>
              </a:spcBef>
              <a:spcAft>
                <a:spcPts val="0"/>
              </a:spcAft>
            </a:pPr>
            <a:r>
              <a:rPr lang="fa-IR" sz="2000" kern="0" cap="none" dirty="0" smtClean="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هنگام </a:t>
            </a:r>
            <a:r>
              <a:rPr lang="fa-IR" sz="2000" kern="0" cap="none" dirty="0">
                <a:solidFill>
                  <a:schemeClr val="accent6">
                    <a:lumMod val="50000"/>
                  </a:schemeClr>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صحبت کردن با دوستان و خانواده ای که درک خطر و اطلاعات نادرستی دارند، باید سعی کنیم با سوالات بیشتر به دغدغه ها و نگرانی های آنها که باعث شده است رفتار اشتباهی داشته باشند پی ببریم، </a:t>
            </a:r>
            <a:r>
              <a:rPr lang="fa-IR" sz="2000" kern="0" cap="none"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همدلانه گوش دهیم و منابع اطلاعاتی دقیق را به آنها معرفی نماییم.</a:t>
            </a:r>
          </a:p>
        </p:txBody>
      </p:sp>
    </p:spTree>
    <p:extLst>
      <p:ext uri="{BB962C8B-B14F-4D97-AF65-F5344CB8AC3E}">
        <p14:creationId xmlns:p14="http://schemas.microsoft.com/office/powerpoint/2010/main" val="290398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 تعریف اصطلاحات کلیدی</a:t>
            </a:r>
          </a:p>
        </p:txBody>
      </p:sp>
      <p:sp>
        <p:nvSpPr>
          <p:cNvPr id="5" name="Title 1"/>
          <p:cNvSpPr txBox="1">
            <a:spLocks noGrp="1"/>
          </p:cNvSpPr>
          <p:nvPr>
            <p:ph type="body" idx="1"/>
          </p:nvPr>
        </p:nvSpPr>
        <p:spPr bwMode="auto">
          <a:xfrm>
            <a:off x="533399" y="1052433"/>
            <a:ext cx="8077201" cy="2909967"/>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اخبار </a:t>
            </a:r>
            <a:r>
              <a:rPr lang="fa-IR" sz="2000" b="1" i="1" dirty="0" smtClean="0">
                <a:solidFill>
                  <a:srgbClr val="FF0000"/>
                </a:solidFill>
                <a:latin typeface="Times New Roman" panose="02020603050405020304" pitchFamily="18" charset="0"/>
                <a:ea typeface="Times New Roman" panose="02020603050405020304" pitchFamily="18" charset="0"/>
                <a:cs typeface="B Titr" panose="00000700000000000000" pitchFamily="2" charset="-78"/>
              </a:rPr>
              <a:t>جعلی یا اخبار زرد:</a:t>
            </a: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اصطلاحی </a:t>
            </a:r>
            <a:r>
              <a:rPr lang="fa-IR" sz="1700" b="1" i="1" dirty="0">
                <a:latin typeface="Times New Roman" panose="02020603050405020304" pitchFamily="18" charset="0"/>
                <a:ea typeface="Times New Roman" panose="02020603050405020304" pitchFamily="18" charset="0"/>
                <a:cs typeface="B Titr" panose="00000700000000000000" pitchFamily="2" charset="-78"/>
              </a:rPr>
              <a:t>است که برای اخبار دروغ و یا اطلاعات نادرستی که با هدف فریب مردم در سطح جامعه منتشر می‌شود بکار می‌رود</a:t>
            </a: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17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 </a:t>
            </a:r>
            <a:r>
              <a:rPr lang="fa-IR" sz="1700" b="1" i="1" dirty="0">
                <a:latin typeface="Times New Roman" panose="02020603050405020304" pitchFamily="18" charset="0"/>
                <a:ea typeface="Times New Roman" panose="02020603050405020304" pitchFamily="18" charset="0"/>
                <a:cs typeface="B Titr" panose="00000700000000000000" pitchFamily="2" charset="-78"/>
              </a:rPr>
              <a:t>اطلاعات نادرستی که به قدری ماهرانه در میان مردم منتشر می‌شود، گویا واقعیت دارد و مردم آن را باور کرده و تاثیرات زیادی در رویکرد کلی آن‌ها نسبت به موضوع خواهد داشت</a:t>
            </a: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17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 </a:t>
            </a:r>
            <a:r>
              <a:rPr lang="fa-IR" sz="1700" b="1" i="1" dirty="0">
                <a:latin typeface="Times New Roman" panose="02020603050405020304" pitchFamily="18" charset="0"/>
                <a:ea typeface="Times New Roman" panose="02020603050405020304" pitchFamily="18" charset="0"/>
                <a:cs typeface="B Titr" panose="00000700000000000000" pitchFamily="2" charset="-78"/>
              </a:rPr>
              <a:t>اخبار جعلی با مختل کردن گردش صحیح اطلاعات و گمراه سازی افکار عمومی این قابلیت را دارد که امنیت کشورها را به خطر بیاندازد و مخاطبان را از حق اساسی دسترسی آزاد به اطلاعات واقعی محروم سازد. </a:t>
            </a:r>
            <a:endPar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23795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اینفودمی و شایعات- تعریف اصطلاحات کلیدی</a:t>
            </a:r>
          </a:p>
        </p:txBody>
      </p:sp>
      <p:sp>
        <p:nvSpPr>
          <p:cNvPr id="5" name="Title 1"/>
          <p:cNvSpPr txBox="1">
            <a:spLocks noGrp="1"/>
          </p:cNvSpPr>
          <p:nvPr>
            <p:ph type="body" idx="1"/>
          </p:nvPr>
        </p:nvSpPr>
        <p:spPr bwMode="auto">
          <a:xfrm>
            <a:off x="609600" y="1052433"/>
            <a:ext cx="8077200" cy="4205367"/>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a-IR" sz="24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lnSpc>
                <a:spcPct val="107000"/>
              </a:lnSpc>
              <a:spcAft>
                <a:spcPts val="800"/>
              </a:spcAft>
            </a:pPr>
            <a:r>
              <a:rPr lang="ar-SA" sz="2400" b="1" dirty="0">
                <a:latin typeface="Calibri" panose="020F0502020204030204" pitchFamily="34" charset="0"/>
                <a:ea typeface="Calibri" panose="020F0502020204030204" pitchFamily="34" charset="0"/>
                <a:cs typeface="B Nazanin" panose="00000400000000000000" pitchFamily="2" charset="-78"/>
              </a:rPr>
              <a:t>اطلاعات‌کاذب‌عمدی(</a:t>
            </a:r>
            <a:r>
              <a:rPr lang="en-US" sz="2400" b="1" dirty="0">
                <a:latin typeface="Calibri" panose="020F0502020204030204" pitchFamily="34" charset="0"/>
                <a:ea typeface="Calibri" panose="020F0502020204030204" pitchFamily="34" charset="0"/>
                <a:cs typeface="B Nazanin" panose="00000400000000000000" pitchFamily="2" charset="-78"/>
              </a:rPr>
              <a:t>Disinformation</a:t>
            </a:r>
            <a:r>
              <a:rPr lang="ar-SA" sz="2400" b="1" dirty="0">
                <a:latin typeface="Calibri" panose="020F0502020204030204" pitchFamily="34" charset="0"/>
                <a:ea typeface="Calibri" panose="020F0502020204030204" pitchFamily="34" charset="0"/>
                <a:cs typeface="B Nazanin" panose="00000400000000000000" pitchFamily="2" charset="-78"/>
              </a:rPr>
              <a:t>):</a:t>
            </a:r>
            <a:r>
              <a:rPr lang="ar-SA" sz="2400" dirty="0">
                <a:latin typeface="Calibri" panose="020F0502020204030204" pitchFamily="34" charset="0"/>
                <a:ea typeface="Calibri" panose="020F0502020204030204" pitchFamily="34" charset="0"/>
                <a:cs typeface="B Nazanin" panose="00000400000000000000" pitchFamily="2" charset="-78"/>
              </a:rPr>
              <a:t> اطلاعات‌کاذب‌عمدی به اطلاعات نادرست و گمراه کننده گفته می‌شود که عمدا و تاکتیکی به منظور آسیب رساندن به فرد، گروه اجتماعی، سازمان و یا کشور و یا تاثیرگذاری بر افکار عمومی و مبهم نشان دادن حقیقت منتشر می‌شود. اطلاعات‌کاذب‌عمدی همچنین یک تاکتیک در جنگ نرم است</a:t>
            </a:r>
            <a:r>
              <a:rPr lang="ar-SA" sz="2400" dirty="0" smtClean="0">
                <a:latin typeface="Calibri" panose="020F0502020204030204" pitchFamily="34" charset="0"/>
                <a:ea typeface="Calibri" panose="020F0502020204030204" pitchFamily="34" charset="0"/>
                <a:cs typeface="B Nazanin" panose="00000400000000000000" pitchFamily="2" charset="-78"/>
              </a:rPr>
              <a:t>.</a:t>
            </a: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SA" sz="2400" b="1" dirty="0">
                <a:latin typeface="Calibri" panose="020F0502020204030204" pitchFamily="34" charset="0"/>
                <a:ea typeface="Calibri" panose="020F0502020204030204" pitchFamily="34" charset="0"/>
                <a:cs typeface="B Nazanin" panose="00000400000000000000" pitchFamily="2" charset="-78"/>
              </a:rPr>
              <a:t>اطلاعات‌ کاذب‌غیرعمدی</a:t>
            </a:r>
            <a:r>
              <a:rPr lang="en-US" sz="2400" b="1" dirty="0">
                <a:latin typeface="Calibri" panose="020F0502020204030204" pitchFamily="34" charset="0"/>
                <a:ea typeface="Calibri" panose="020F0502020204030204" pitchFamily="34" charset="0"/>
                <a:cs typeface="B Nazanin" panose="00000400000000000000" pitchFamily="2" charset="-78"/>
              </a:rPr>
              <a:t>Misinformation</a:t>
            </a:r>
            <a:r>
              <a:rPr lang="en-US" sz="2400" dirty="0">
                <a:latin typeface="Calibri" panose="020F0502020204030204" pitchFamily="34" charset="0"/>
                <a:ea typeface="Calibri" panose="020F0502020204030204" pitchFamily="34" charset="0"/>
                <a:cs typeface="B Nazanin" panose="00000400000000000000" pitchFamily="2" charset="-78"/>
              </a:rPr>
              <a:t> </a:t>
            </a:r>
            <a:r>
              <a:rPr lang="ar-SA" sz="2400" dirty="0">
                <a:latin typeface="Calibri" panose="020F0502020204030204" pitchFamily="34" charset="0"/>
                <a:ea typeface="Calibri" panose="020F0502020204030204" pitchFamily="34" charset="0"/>
                <a:cs typeface="B Nazanin" panose="00000400000000000000" pitchFamily="2" charset="-78"/>
              </a:rPr>
              <a:t>: طبق تعریف کتابچه راهنمای روزنامه‌نگاری یونسکو، اطلاعات‌کاذب‌غیرعمدی اطلاعات غلط است اما شخص و یا مالک رسانه که آن را منتشر می‌کند اعتقاد بر صحیح بودن آن دارند و هدفشان صدمه زدن و یا آسیب رساندن نیست</a:t>
            </a:r>
            <a:r>
              <a:rPr lang="ar-SA" sz="2400" dirty="0" smtClean="0">
                <a:latin typeface="Calibri" panose="020F0502020204030204" pitchFamily="34" charset="0"/>
                <a:ea typeface="Calibri" panose="020F0502020204030204" pitchFamily="34" charset="0"/>
                <a:cs typeface="B Nazanin" panose="00000400000000000000" pitchFamily="2" charset="-78"/>
              </a:rPr>
              <a:t>.</a:t>
            </a:r>
            <a:endParaRPr lang="fa-IR" sz="2400" dirty="0" smtClean="0">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SA" sz="2400" b="1" dirty="0">
                <a:latin typeface="Calibri" panose="020F0502020204030204" pitchFamily="34" charset="0"/>
                <a:ea typeface="Calibri" panose="020F0502020204030204" pitchFamily="34" charset="0"/>
                <a:cs typeface="B Nazanin" panose="00000400000000000000" pitchFamily="2" charset="-78"/>
              </a:rPr>
              <a:t>اطلاعات ‌آسیب‌رسان </a:t>
            </a:r>
            <a:r>
              <a:rPr lang="en-US" sz="2400" b="1" dirty="0">
                <a:latin typeface="Calibri" panose="020F0502020204030204" pitchFamily="34" charset="0"/>
                <a:ea typeface="Calibri" panose="020F0502020204030204" pitchFamily="34" charset="0"/>
                <a:cs typeface="B Nazanin" panose="00000400000000000000" pitchFamily="2" charset="-78"/>
              </a:rPr>
              <a:t>Mal-information</a:t>
            </a:r>
            <a:r>
              <a:rPr lang="ar-SA" sz="2400" dirty="0">
                <a:latin typeface="Calibri" panose="020F0502020204030204" pitchFamily="34" charset="0"/>
                <a:ea typeface="Calibri" panose="020F0502020204030204" pitchFamily="34" charset="0"/>
                <a:cs typeface="B Nazanin" panose="00000400000000000000" pitchFamily="2" charset="-78"/>
              </a:rPr>
              <a:t>: یونسکو اطلاعات‌آسیب‌رسان را به عنوان اطلاعات مبتنی بر واقعیت اما برای آسیب رساندن به شخص، سازمان یا کشور تعریف می کند. انتشار تصاویر کشته شدگان کرونا یکی از موارد شایعی است که در این گروه قرار می گیرد.</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361120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52400" y="152400"/>
            <a:ext cx="8839200" cy="511175"/>
          </a:xfrm>
          <a:solidFill>
            <a:schemeClr val="accent6"/>
          </a:solidFill>
        </p:spPr>
        <p:txBody>
          <a:bodyPr/>
          <a:lstStyle/>
          <a:p>
            <a:pPr>
              <a:defRPr/>
            </a:pPr>
            <a:r>
              <a:rPr lang="fa-IR" sz="2400" b="1" kern="0" dirty="0">
                <a:solidFill>
                  <a:srgbClr val="FF0000"/>
                </a:solidFill>
                <a:effectLst>
                  <a:outerShdw blurRad="38100" dist="25400" dir="5400000" algn="tl" rotWithShape="0">
                    <a:srgbClr val="000000">
                      <a:alpha val="43000"/>
                    </a:srgbClr>
                  </a:outerShdw>
                </a:effectLst>
                <a:cs typeface="B Titr" panose="00000700000000000000" pitchFamily="2" charset="-78"/>
              </a:rPr>
              <a:t>ارتباطات خطر و مشارکت اجتماعی </a:t>
            </a:r>
            <a:r>
              <a:rPr lang="en-US"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RCCE )</a:t>
            </a:r>
            <a:endParaRPr lang="en-US" altLang="en-US" sz="2800" dirty="0" smtClean="0">
              <a:cs typeface="B Titr" panose="00000700000000000000" pitchFamily="2" charset="-78"/>
            </a:endParaRPr>
          </a:p>
        </p:txBody>
      </p:sp>
      <p:sp>
        <p:nvSpPr>
          <p:cNvPr id="2" name="Content Placeholder 1"/>
          <p:cNvSpPr>
            <a:spLocks noGrp="1"/>
          </p:cNvSpPr>
          <p:nvPr>
            <p:ph idx="1"/>
          </p:nvPr>
        </p:nvSpPr>
        <p:spPr>
          <a:xfrm>
            <a:off x="457200" y="1905000"/>
            <a:ext cx="8229600" cy="2514600"/>
          </a:xfrm>
          <a:solidFill>
            <a:schemeClr val="bg1"/>
          </a:solidFill>
        </p:spPr>
        <p:txBody>
          <a:bodyPr/>
          <a:lstStyle/>
          <a:p>
            <a:pPr marL="45720" indent="0" algn="just" eaLnBrk="1" fontAlgn="auto" hangingPunct="1">
              <a:lnSpc>
                <a:spcPct val="115000"/>
              </a:lnSpc>
              <a:spcAft>
                <a:spcPts val="300"/>
              </a:spcAft>
              <a:buClr>
                <a:srgbClr val="F14124">
                  <a:lumMod val="75000"/>
                </a:srgbClr>
              </a:buClr>
              <a:buSzPct val="130000"/>
              <a:buNone/>
              <a:defRPr/>
            </a:pPr>
            <a:endParaRPr lang="en-US" sz="1800" dirty="0">
              <a:solidFill>
                <a:prstClr val="black">
                  <a:lumMod val="75000"/>
                  <a:lumOff val="25000"/>
                </a:prstClr>
              </a:solidFill>
              <a:latin typeface="Trebuchet MS"/>
              <a:cs typeface="B Titr" panose="00000700000000000000" pitchFamily="2" charset="-78"/>
            </a:endParaRPr>
          </a:p>
          <a:p>
            <a:pPr algn="ctr">
              <a:defRPr/>
            </a:pPr>
            <a:r>
              <a:rPr lang="fa-IR" sz="2000" dirty="0" smtClean="0">
                <a:latin typeface="Trebuchet MS"/>
                <a:cs typeface="B Titr" panose="00000700000000000000" pitchFamily="2" charset="-78"/>
              </a:rPr>
              <a:t>درس </a:t>
            </a:r>
            <a:r>
              <a:rPr lang="fa-IR" sz="2000" dirty="0">
                <a:latin typeface="Trebuchet MS"/>
                <a:cs typeface="B Titr" panose="00000700000000000000" pitchFamily="2" charset="-78"/>
              </a:rPr>
              <a:t>آموخته های بی شمار </a:t>
            </a:r>
            <a:r>
              <a:rPr lang="fa-IR" sz="2000" dirty="0">
                <a:solidFill>
                  <a:srgbClr val="FF0000"/>
                </a:solidFill>
                <a:latin typeface="Trebuchet MS"/>
                <a:cs typeface="B Titr" panose="00000700000000000000" pitchFamily="2" charset="-78"/>
              </a:rPr>
              <a:t>ابولا و ایدز </a:t>
            </a:r>
            <a:r>
              <a:rPr lang="fa-IR" sz="2000" dirty="0">
                <a:latin typeface="Trebuchet MS"/>
                <a:cs typeface="B Titr" panose="00000700000000000000" pitchFamily="2" charset="-78"/>
              </a:rPr>
              <a:t>به همگان ثابت نمود که </a:t>
            </a:r>
            <a:r>
              <a:rPr lang="fa-IR" sz="2000" dirty="0">
                <a:solidFill>
                  <a:srgbClr val="FF0000"/>
                </a:solidFill>
                <a:latin typeface="Trebuchet MS"/>
                <a:cs typeface="B Titr" panose="00000700000000000000" pitchFamily="2" charset="-78"/>
              </a:rPr>
              <a:t>در مدیریت پاندمی ها و بحران های زیستی</a:t>
            </a:r>
            <a:r>
              <a:rPr lang="fa-IR" sz="2000" dirty="0">
                <a:latin typeface="Trebuchet MS"/>
                <a:cs typeface="B Titr" panose="00000700000000000000" pitchFamily="2" charset="-78"/>
              </a:rPr>
              <a:t>، موضوع </a:t>
            </a:r>
            <a:r>
              <a:rPr lang="fa-IR" i="1" dirty="0">
                <a:solidFill>
                  <a:srgbClr val="0070C0"/>
                </a:solidFill>
                <a:latin typeface="Trebuchet MS"/>
                <a:cs typeface="B Titr" panose="00000700000000000000" pitchFamily="2" charset="-78"/>
              </a:rPr>
              <a:t>«مشارکت اجتماعی» </a:t>
            </a:r>
            <a:r>
              <a:rPr lang="fa-IR" sz="2000" dirty="0">
                <a:latin typeface="Trebuchet MS"/>
                <a:cs typeface="B Titr" panose="00000700000000000000" pitchFamily="2" charset="-78"/>
              </a:rPr>
              <a:t>موضوعی لاینفک از برنامه های بهداشت است و ظرفیتی حیاتی برای یک کشور محسوب می </a:t>
            </a:r>
            <a:r>
              <a:rPr lang="fa-IR" sz="2000" dirty="0" smtClean="0">
                <a:latin typeface="Trebuchet MS"/>
                <a:cs typeface="B Titr" panose="00000700000000000000" pitchFamily="2" charset="-78"/>
              </a:rPr>
              <a:t>شود و </a:t>
            </a:r>
            <a:r>
              <a:rPr lang="fa-IR" sz="2000" b="1" dirty="0">
                <a:latin typeface="Courier New" panose="02070309020205020404" pitchFamily="49" charset="0"/>
                <a:ea typeface="Times New Roman" panose="02020603050405020304" pitchFamily="18" charset="0"/>
                <a:cs typeface="B Titr" panose="00000700000000000000" pitchFamily="2" charset="-78"/>
              </a:rPr>
              <a:t>به عنوان ابزاری برای تسهیل مسیر دستیابی به اهداف </a:t>
            </a:r>
            <a:r>
              <a:rPr lang="fa-IR" sz="2000" b="1" dirty="0" smtClean="0">
                <a:latin typeface="Courier New" panose="02070309020205020404" pitchFamily="49" charset="0"/>
                <a:ea typeface="Times New Roman" panose="02020603050405020304" pitchFamily="18" charset="0"/>
                <a:cs typeface="B Titr" panose="00000700000000000000" pitchFamily="2" charset="-78"/>
              </a:rPr>
              <a:t>برنامه </a:t>
            </a:r>
            <a:r>
              <a:rPr lang="fa-IR" sz="2000" b="1" dirty="0">
                <a:latin typeface="Courier New" panose="02070309020205020404" pitchFamily="49" charset="0"/>
                <a:ea typeface="Times New Roman" panose="02020603050405020304" pitchFamily="18" charset="0"/>
                <a:cs typeface="B Titr" panose="00000700000000000000" pitchFamily="2" charset="-78"/>
              </a:rPr>
              <a:t>های تخصصی و تقویت کننده</a:t>
            </a:r>
            <a:r>
              <a:rPr lang="fa-IR" sz="2000" dirty="0" smtClean="0">
                <a:latin typeface="Trebuchet MS"/>
                <a:cs typeface="B Titr" panose="00000700000000000000" pitchFamily="2" charset="-78"/>
              </a:rPr>
              <a:t> سلامت در جامعه محسوب می شود.</a:t>
            </a:r>
          </a:p>
          <a:p>
            <a:pPr marL="0" indent="0" algn="ctr">
              <a:buNone/>
              <a:defRPr/>
            </a:pPr>
            <a:endParaRPr lang="fa-IR" sz="2000" dirty="0">
              <a:latin typeface="Trebuchet MS"/>
              <a:cs typeface="B Titr" panose="00000700000000000000" pitchFamily="2" charset="-78"/>
            </a:endParaRPr>
          </a:p>
        </p:txBody>
      </p:sp>
    </p:spTree>
    <p:extLst>
      <p:ext uri="{BB962C8B-B14F-4D97-AF65-F5344CB8AC3E}">
        <p14:creationId xmlns:p14="http://schemas.microsoft.com/office/powerpoint/2010/main" val="1138850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دلیل انتشار سریع انواع اخبار و اطلاعات مخرب در فضای مجازی</a:t>
            </a:r>
          </a:p>
        </p:txBody>
      </p:sp>
      <p:sp>
        <p:nvSpPr>
          <p:cNvPr id="5" name="Title 1"/>
          <p:cNvSpPr txBox="1">
            <a:spLocks noGrp="1"/>
          </p:cNvSpPr>
          <p:nvPr>
            <p:ph type="body" idx="1"/>
          </p:nvPr>
        </p:nvSpPr>
        <p:spPr bwMode="auto">
          <a:xfrm>
            <a:off x="381000" y="914400"/>
            <a:ext cx="8534400" cy="1538367"/>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lnSpc>
                <a:spcPct val="107000"/>
              </a:lnSpc>
              <a:spcAft>
                <a:spcPts val="800"/>
              </a:spcAft>
            </a:pPr>
            <a:r>
              <a:rPr lang="ar-SA" sz="17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هیجان </a:t>
            </a:r>
            <a:r>
              <a:rPr lang="ar-SA" sz="1700" b="1" dirty="0">
                <a:solidFill>
                  <a:srgbClr val="FF0000"/>
                </a:solidFill>
                <a:latin typeface="Calibri" panose="020F0502020204030204" pitchFamily="34" charset="0"/>
                <a:ea typeface="Calibri" panose="020F0502020204030204" pitchFamily="34" charset="0"/>
                <a:cs typeface="B Titr" panose="00000700000000000000" pitchFamily="2" charset="-78"/>
              </a:rPr>
              <a:t>انگیز بودن: </a:t>
            </a:r>
            <a:r>
              <a:rPr lang="ar-SA" sz="1700" b="1" dirty="0">
                <a:latin typeface="Calibri" panose="020F0502020204030204" pitchFamily="34" charset="0"/>
                <a:ea typeface="Calibri" panose="020F0502020204030204" pitchFamily="34" charset="0"/>
                <a:cs typeface="B Titr" panose="00000700000000000000" pitchFamily="2" charset="-78"/>
              </a:rPr>
              <a:t>اطلاعات نادرست اغلب به شیوه‌ای هیجان‌انگیز تنظیم می‌شوند تا به راحتی بتوانند احساسات مخاطب را برانگیزند و باعث تداعی خاطره، جهت دهی افکار مخاطب و واکنش های روانی مانند اضطراب و خشونت شوند. در نتیجه مخاطبین به طور ناخوداگاه و هیجان زده به اطلاعات نادرست واکنش نشان داده و آن را با دیگران به اشتراک می گذارند.</a:t>
            </a:r>
            <a:endParaRPr lang="fa-IR" sz="1700" dirty="0">
              <a:latin typeface="Calibri" panose="020F0502020204030204" pitchFamily="34" charset="0"/>
              <a:ea typeface="Calibri" panose="020F0502020204030204" pitchFamily="34" charset="0"/>
              <a:cs typeface="B Titr" panose="00000700000000000000" pitchFamily="2" charset="-78"/>
            </a:endParaRP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6" name="Title 1"/>
          <p:cNvSpPr txBox="1">
            <a:spLocks/>
          </p:cNvSpPr>
          <p:nvPr/>
        </p:nvSpPr>
        <p:spPr bwMode="auto">
          <a:xfrm>
            <a:off x="381000" y="2617636"/>
            <a:ext cx="8458199" cy="1538367"/>
          </a:xfrm>
          <a:prstGeom prst="rect">
            <a:avLst/>
          </a:prstGeom>
          <a:solidFill>
            <a:schemeClr val="accent6">
              <a:lumMod val="40000"/>
              <a:lumOff val="60000"/>
            </a:schemeClr>
          </a:solidFill>
          <a:ln>
            <a:noFill/>
          </a:ln>
          <a:extLst/>
        </p:spPr>
        <p:txBody>
          <a:bodyPr vert="horz" wrap="square" lIns="91440" tIns="45720" rIns="91440" bIns="45720" numCol="1" rtlCol="0" anchor="t" anchorCtr="0" compatLnSpc="1">
            <a:prstTxWarp prst="textNoShape">
              <a:avLst/>
            </a:prstTxWarp>
            <a:normAutofit fontScale="92500"/>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pPr>
            <a:r>
              <a:rPr lang="ar-SA" sz="17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ویژگی </a:t>
            </a:r>
            <a:r>
              <a:rPr lang="ar-SA" sz="1700" b="1" dirty="0">
                <a:solidFill>
                  <a:srgbClr val="FF0000"/>
                </a:solidFill>
                <a:latin typeface="Calibri" panose="020F0502020204030204" pitchFamily="34" charset="0"/>
                <a:ea typeface="Calibri" panose="020F0502020204030204" pitchFamily="34" charset="0"/>
                <a:cs typeface="B Titr" panose="00000700000000000000" pitchFamily="2" charset="-78"/>
              </a:rPr>
              <a:t>های خاص رسانه های اجتماعی: </a:t>
            </a:r>
            <a:r>
              <a:rPr lang="ar-SA" sz="1700" b="1" dirty="0">
                <a:latin typeface="Calibri" panose="020F0502020204030204" pitchFamily="34" charset="0"/>
                <a:ea typeface="Calibri" panose="020F0502020204030204" pitchFamily="34" charset="0"/>
                <a:cs typeface="B Titr" panose="00000700000000000000" pitchFamily="2" charset="-78"/>
              </a:rPr>
              <a:t>برخی ویژگی‌های رسانه های اجتماعی به گسترش اطلاعات نادرست کمک کرده است به عنوان مثال نظرات کاربران، تعداد دنبال کنندگان و تعداد تایید (</a:t>
            </a:r>
            <a:r>
              <a:rPr lang="en-US" sz="1700" b="1" dirty="0">
                <a:latin typeface="Calibri" panose="020F0502020204030204" pitchFamily="34" charset="0"/>
                <a:ea typeface="Calibri" panose="020F0502020204030204" pitchFamily="34" charset="0"/>
                <a:cs typeface="B Titr" panose="00000700000000000000" pitchFamily="2" charset="-78"/>
              </a:rPr>
              <a:t>Like)، </a:t>
            </a:r>
            <a:r>
              <a:rPr lang="ar-SA" sz="1700" b="1" dirty="0">
                <a:latin typeface="Calibri" panose="020F0502020204030204" pitchFamily="34" charset="0"/>
                <a:ea typeface="Calibri" panose="020F0502020204030204" pitchFamily="34" charset="0"/>
                <a:cs typeface="B Titr" panose="00000700000000000000" pitchFamily="2" charset="-78"/>
              </a:rPr>
              <a:t>کاربران را تشویق می‌کند تا محتوایی را به اشتراک بگذارند که افراد بیشتری آن را بپسندند. در نتیجه اطلاعات نادرست که جنبه احساسی دارند منتشر می شوند و حقیقت و صحت پیام آسیب میبیند. بر اساس مطالعات، اخبار نادرست با احتمال بیشتری نسبت به اخبار درست در رسانه های اجتماعی به اشتراک گذاشته می شوند.</a:t>
            </a:r>
            <a:endParaRPr lang="fa-IR" sz="2400" b="1" i="1" dirty="0">
              <a:latin typeface="Times New Roman" panose="02020603050405020304" pitchFamily="18" charset="0"/>
              <a:ea typeface="Times New Roman" panose="02020603050405020304" pitchFamily="18" charset="0"/>
              <a:cs typeface="B Titr" panose="00000700000000000000" pitchFamily="2" charset="-78"/>
            </a:endParaRPr>
          </a:p>
        </p:txBody>
      </p:sp>
      <p:sp>
        <p:nvSpPr>
          <p:cNvPr id="9" name="Title 1"/>
          <p:cNvSpPr txBox="1">
            <a:spLocks/>
          </p:cNvSpPr>
          <p:nvPr/>
        </p:nvSpPr>
        <p:spPr bwMode="auto">
          <a:xfrm>
            <a:off x="381000" y="4320872"/>
            <a:ext cx="8458199" cy="2308527"/>
          </a:xfrm>
          <a:prstGeom prst="rect">
            <a:avLst/>
          </a:prstGeom>
          <a:solidFill>
            <a:schemeClr val="accent6">
              <a:lumMod val="60000"/>
              <a:lumOff val="40000"/>
            </a:schemeClr>
          </a:solidFill>
          <a:ln>
            <a:noFill/>
          </a:ln>
          <a:extLst/>
        </p:spPr>
        <p:txBody>
          <a:bodyPr vert="horz" wrap="square" lIns="91440" tIns="45720" rIns="91440" bIns="45720" numCol="1" rtlCol="0" anchor="t" anchorCtr="0" compatLnSpc="1">
            <a:prstTxWarp prst="textNoShape">
              <a:avLst/>
            </a:prstTxWarp>
            <a:normAutofit lnSpcReduction="10000"/>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algn="just">
              <a:lnSpc>
                <a:spcPct val="107000"/>
              </a:lnSpc>
              <a:spcAft>
                <a:spcPts val="800"/>
              </a:spcAft>
            </a:pPr>
            <a:r>
              <a:rPr lang="ar-SA" sz="17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فیلترینگ </a:t>
            </a:r>
            <a:r>
              <a:rPr lang="ar-SA" sz="1700" b="1" dirty="0">
                <a:solidFill>
                  <a:srgbClr val="FF0000"/>
                </a:solidFill>
                <a:latin typeface="Calibri" panose="020F0502020204030204" pitchFamily="34" charset="0"/>
                <a:ea typeface="Calibri" panose="020F0502020204030204" pitchFamily="34" charset="0"/>
                <a:cs typeface="B Titr" panose="00000700000000000000" pitchFamily="2" charset="-78"/>
              </a:rPr>
              <a:t>حبابی: </a:t>
            </a:r>
            <a:r>
              <a:rPr lang="ar-SA" sz="1700" b="1" dirty="0">
                <a:latin typeface="Calibri" panose="020F0502020204030204" pitchFamily="34" charset="0"/>
                <a:ea typeface="Calibri" panose="020F0502020204030204" pitchFamily="34" charset="0"/>
                <a:cs typeface="B Titr" panose="00000700000000000000" pitchFamily="2" charset="-78"/>
              </a:rPr>
              <a:t>رسانه های اجتماعی مانند اینستاگرام، توئیتر، فیس بوک و... از الگوریتم های خاص مانند فیلترینگ حبابی برای افزایش حس مثبت کاربری در کاربران خود استفاده می کنند. بر این اساس محتوا منطبق بر محبوبیت پیام یا شباهت آن به محتوایی که قبلا توسط مخاطب دیده شده، اولویت بندی می شود و به کاربر پیشنهاد داده می شود. در نتیجه، فردی که یک بار در معرض محتوای جعلی قرار گرفته، با این الگوریتم امکان دارد بیشتر و بیشتر این گونه محتواها را ببیند و سوء تفاهم فرد بیشتر شود. (</a:t>
            </a:r>
            <a:r>
              <a:rPr lang="en-US" sz="1700" b="1" dirty="0">
                <a:latin typeface="Calibri" panose="020F0502020204030204" pitchFamily="34" charset="0"/>
                <a:ea typeface="Calibri" panose="020F0502020204030204" pitchFamily="34" charset="0"/>
                <a:cs typeface="B Titr" panose="00000700000000000000" pitchFamily="2" charset="-78"/>
              </a:rPr>
              <a:t>echo-chamber)</a:t>
            </a:r>
            <a:r>
              <a:rPr lang="ar-SA" sz="1700" b="1" dirty="0">
                <a:latin typeface="Calibri" panose="020F0502020204030204" pitchFamily="34" charset="0"/>
                <a:ea typeface="Calibri" panose="020F0502020204030204" pitchFamily="34" charset="0"/>
                <a:cs typeface="B Titr" panose="00000700000000000000" pitchFamily="2" charset="-78"/>
              </a:rPr>
              <a:t>برخی از وب سایت ها نیز انواع مختلف اطلاعات مانند اخبار، تبلیغات و پست های کاربران را در کنارهم نمایش می دهند که می تواند افراد را در شناسایی منبع اولیه هر محتوا سردرگم کند.</a:t>
            </a:r>
            <a:endParaRPr lang="fa-IR" sz="2400" b="1" i="1" dirty="0">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95867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آثار اینفودمیک</a:t>
            </a:r>
          </a:p>
        </p:txBody>
      </p:sp>
      <p:sp>
        <p:nvSpPr>
          <p:cNvPr id="5" name="Title 1"/>
          <p:cNvSpPr txBox="1">
            <a:spLocks noGrp="1"/>
          </p:cNvSpPr>
          <p:nvPr>
            <p:ph type="body" idx="1"/>
          </p:nvPr>
        </p:nvSpPr>
        <p:spPr bwMode="auto">
          <a:xfrm>
            <a:off x="455171" y="1447800"/>
            <a:ext cx="8229600" cy="28194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latin typeface="Times New Roman" panose="02020603050405020304" pitchFamily="18" charset="0"/>
                <a:ea typeface="Times New Roman" panose="02020603050405020304" pitchFamily="18" charset="0"/>
                <a:cs typeface="B Titr" panose="00000700000000000000" pitchFamily="2" charset="-78"/>
              </a:rPr>
              <a:t>اینفودمیک آثار و تبعات مختلفی با خود به همراه دارد که می بایست به آنها توجه کرد، برخی از این آثار عبارتند از</a:t>
            </a:r>
            <a:r>
              <a:rPr lang="fa-IR" sz="24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24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a:t>
            </a: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سردرگمی مردم در پذیرش یا عدم پذیرش دستورالعمل های بهداشتی </a:t>
            </a: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آزار و اذیت و خشونت علیه پرسنل بهداشت و درمان و سایر کارکنان خط مقدم مبارزه با بحران </a:t>
            </a: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اختلال در تصمیمات مدیران</a:t>
            </a: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افزایش هزینه های مدیریت بحران</a:t>
            </a: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اختلال در درمان به واسطه استفاده مردم از درمان های غیر صحیح</a:t>
            </a: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بروز آسیب های روحی و روانی در جامعه به واسطه کاهش اعتماد عمومی</a:t>
            </a: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81581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شکل‌ها، عامل‌ها و انگیزه‌های انتشار اطلاعات غلط </a:t>
            </a:r>
          </a:p>
        </p:txBody>
      </p:sp>
      <p:sp>
        <p:nvSpPr>
          <p:cNvPr id="5" name="Title 1"/>
          <p:cNvSpPr txBox="1">
            <a:spLocks noGrp="1"/>
          </p:cNvSpPr>
          <p:nvPr>
            <p:ph type="body" idx="1"/>
          </p:nvPr>
        </p:nvSpPr>
        <p:spPr bwMode="auto">
          <a:xfrm>
            <a:off x="115547" y="914400"/>
            <a:ext cx="8908848" cy="57150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a:t>
            </a: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اطلاعات غلط که از سوی سایر حکومت‌ها پشتیبانی می‌شوند.</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طیف وسیعی از اطلاعات غلط با پشتیبانی سایر حکومت ها و گروهک های معاند کشور تولید و یا بازنشر داده می شوند. این اقدامات برای رسیدن به اهداف براندازانه و یا سیاسی است. </a:t>
            </a:r>
            <a:endParaRPr lang="fa-IR" sz="17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endParaRPr lang="fa-IR" sz="17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انگیزه‌ی تجاری</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هدف اصلی این نوع از اخبار جعلی این است که ترافیک شبکه را بالا برده و در نتیجه درآمد تبلیغاتی کسب کنند. خبرهایی که انگیزه‌ی ایدئولوژیک ندارند اما اغلب هیچ مبنایی هم در واقعیت ندارند</a:t>
            </a: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17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a:t>
            </a: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وبسایت‌های </a:t>
            </a: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بسیار جانب‌دار</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این وبسایت‌ها که آشکارا به یک دیدگاه یا حزب سیاسی وابسته هستند و اغلب خود را جایگزینی برای رسانه‌های جریان اصلی معرفی می‌کنند سعی می کنند واقعیت را با ظن و گمان در هم ‌آمیزند و برای اهداف سیاسی و جناحی خود استفاده نمایند. زیر سوال بردن نحوه مدیریت و اقدام دولت نمونه ای از این هاست</a:t>
            </a: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a:t>
            </a:r>
          </a:p>
          <a:p>
            <a:pPr marL="0" indent="0">
              <a:buNone/>
            </a:pPr>
            <a:endParaRPr lang="fa-IR" sz="17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شبکه‌های اجتماعی</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دسته‌های ربات‌ توییتری که تصاویر غیرواضح یا گمراه‌کننده منتشر می‌کنند، تبلیغاتی که با حمایت مالی، مثلاً از سوی سازمان های اطلاعاتی دشمن، بر روی توئیتر منتشر می‌شوند، ویدئوهای جعلی که در تلگرام منتشر می‌شود و به افراد و مقامات دروغ نسبت می دهند، درمان های غیر علمی پیشنهاد می دهند و ... اینها همه بخشی از شیوه های مهم انتشار اخبار جعلی در شبکه‌های اجتماعی هستند.</a:t>
            </a:r>
          </a:p>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	هجو یا طنز</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مطالب غیرجدی و فکاهی، بخش مهمی از اطلاعات نادرست و شایعات را به خود اختصاص می دهد. در این شیوه افراد در قالب طنز اقدام به انتشار اخبار نادرست با هدف زیر سوال بردن و یا تخریب یک مفهموم در اذهان مخاطبان می کنند بدون اینکه مسئولیت قانونی آن را بپذیرند. </a:t>
            </a: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39922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راهکارهای مدیریت اینفودمی</a:t>
            </a:r>
          </a:p>
        </p:txBody>
      </p:sp>
      <p:sp>
        <p:nvSpPr>
          <p:cNvPr id="5" name="Title 1"/>
          <p:cNvSpPr txBox="1">
            <a:spLocks noGrp="1"/>
          </p:cNvSpPr>
          <p:nvPr>
            <p:ph type="body" idx="1"/>
          </p:nvPr>
        </p:nvSpPr>
        <p:spPr bwMode="auto">
          <a:xfrm>
            <a:off x="228600" y="914400"/>
            <a:ext cx="8686800" cy="1538367"/>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000" b="1" i="1" dirty="0">
                <a:latin typeface="Times New Roman" panose="02020603050405020304" pitchFamily="18" charset="0"/>
                <a:ea typeface="Times New Roman" panose="02020603050405020304" pitchFamily="18" charset="0"/>
                <a:cs typeface="B Titr" panose="00000700000000000000" pitchFamily="2" charset="-78"/>
              </a:rPr>
              <a:t>برای مدیریت اینفودمی می بایست مجموعه ای از اقدامات وبرنامه ها برای این امر طراحی و پیاده سازی شوند، برای این مهم می توان دو سطح را در نظر </a:t>
            </a: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گرفت:</a:t>
            </a:r>
          </a:p>
          <a:p>
            <a:pPr marL="0" indent="0">
              <a:buNone/>
            </a:pPr>
            <a:endParaRPr lang="fa-IR" sz="20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 </a:t>
            </a:r>
            <a:r>
              <a:rPr lang="fa-IR" sz="2000" b="1" i="1" dirty="0">
                <a:latin typeface="Times New Roman" panose="02020603050405020304" pitchFamily="18" charset="0"/>
                <a:ea typeface="Times New Roman" panose="02020603050405020304" pitchFamily="18" charset="0"/>
                <a:cs typeface="B Titr" panose="00000700000000000000" pitchFamily="2" charset="-78"/>
              </a:rPr>
              <a:t>سطح اول اقدامات قابل اجرا توسط </a:t>
            </a: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سازمان</a:t>
            </a:r>
          </a:p>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 و</a:t>
            </a:r>
          </a:p>
          <a:p>
            <a:pPr marL="0" indent="0">
              <a:buNone/>
            </a:pPr>
            <a:r>
              <a:rPr lang="fa-IR" sz="2000" b="1" i="1" dirty="0" smtClean="0">
                <a:latin typeface="Times New Roman" panose="02020603050405020304" pitchFamily="18" charset="0"/>
                <a:ea typeface="Times New Roman" panose="02020603050405020304" pitchFamily="18" charset="0"/>
                <a:cs typeface="B Titr" panose="00000700000000000000" pitchFamily="2" charset="-78"/>
              </a:rPr>
              <a:t> </a:t>
            </a:r>
            <a:r>
              <a:rPr lang="fa-IR" sz="2000" b="1" i="1" dirty="0">
                <a:latin typeface="Times New Roman" panose="02020603050405020304" pitchFamily="18" charset="0"/>
                <a:ea typeface="Times New Roman" panose="02020603050405020304" pitchFamily="18" charset="0"/>
                <a:cs typeface="B Titr" panose="00000700000000000000" pitchFamily="2" charset="-78"/>
              </a:rPr>
              <a:t>سطح دوم اقدامات مرتبط با رویکرد مشارکت اجتماعی</a:t>
            </a: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6" name="Title 1"/>
          <p:cNvSpPr txBox="1">
            <a:spLocks/>
          </p:cNvSpPr>
          <p:nvPr/>
        </p:nvSpPr>
        <p:spPr bwMode="auto">
          <a:xfrm>
            <a:off x="302959" y="4267200"/>
            <a:ext cx="8686800" cy="2362200"/>
          </a:xfrm>
          <a:prstGeom prst="rect">
            <a:avLst/>
          </a:prstGeom>
          <a:solidFill>
            <a:schemeClr val="accent6">
              <a:lumMod val="40000"/>
              <a:lumOff val="6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pPr>
            <a:r>
              <a:rPr lang="fa-IR" sz="1400" b="1" i="1" dirty="0">
                <a:latin typeface="Times New Roman" panose="02020603050405020304" pitchFamily="18" charset="0"/>
                <a:ea typeface="Times New Roman" panose="02020603050405020304" pitchFamily="18" charset="0"/>
                <a:cs typeface="B Titr" panose="00000700000000000000" pitchFamily="2" charset="-78"/>
              </a:rPr>
              <a:t>چرخه اقدام سازمانی در مدیریت اینفودمی</a:t>
            </a:r>
          </a:p>
        </p:txBody>
      </p:sp>
      <p:sp>
        <p:nvSpPr>
          <p:cNvPr id="9" name="Title 1"/>
          <p:cNvSpPr txBox="1">
            <a:spLocks/>
          </p:cNvSpPr>
          <p:nvPr/>
        </p:nvSpPr>
        <p:spPr bwMode="auto">
          <a:xfrm>
            <a:off x="228600" y="2505927"/>
            <a:ext cx="8686800" cy="1599204"/>
          </a:xfrm>
          <a:prstGeom prst="rect">
            <a:avLst/>
          </a:prstGeom>
          <a:solidFill>
            <a:schemeClr val="accent6">
              <a:lumMod val="60000"/>
              <a:lumOff val="4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a:solidFill>
                  <a:srgbClr val="C00000"/>
                </a:solidFill>
                <a:latin typeface="Times New Roman" panose="02020603050405020304" pitchFamily="18" charset="0"/>
                <a:ea typeface="Times New Roman" panose="02020603050405020304" pitchFamily="18" charset="0"/>
                <a:cs typeface="B Titr" panose="00000700000000000000" pitchFamily="2" charset="-78"/>
              </a:rPr>
              <a:t>۱- اقدامات سازمانی</a:t>
            </a:r>
          </a:p>
          <a:p>
            <a:pPr marL="0" indent="0">
              <a:buNone/>
            </a:pPr>
            <a:r>
              <a:rPr lang="fa-IR" sz="1700" b="1" i="1">
                <a:solidFill>
                  <a:srgbClr val="C00000"/>
                </a:solidFill>
                <a:latin typeface="Times New Roman" panose="02020603050405020304" pitchFamily="18" charset="0"/>
                <a:ea typeface="Times New Roman" panose="02020603050405020304" pitchFamily="18" charset="0"/>
                <a:cs typeface="B Titr" panose="00000700000000000000" pitchFamily="2" charset="-78"/>
              </a:rPr>
              <a:t>وزارت بهداشت، درمان و آموزش پزشکی در سطح ملی و دانشگاه های علوم پزشکی در سطح استانی و منطقه ای می بایست آمادگی های لازم ساختاری و سازمانی لازم برای مواجهه با اینفودمیک را کسب و اقدامات لازم را اجرایی نمایند.</a:t>
            </a:r>
          </a:p>
          <a:p>
            <a:pPr marL="0" indent="0">
              <a:buNone/>
            </a:pPr>
            <a:r>
              <a:rPr lang="fa-IR" sz="1700" b="1" i="1">
                <a:solidFill>
                  <a:srgbClr val="C00000"/>
                </a:solidFill>
                <a:latin typeface="Times New Roman" panose="02020603050405020304" pitchFamily="18" charset="0"/>
                <a:ea typeface="Times New Roman" panose="02020603050405020304" pitchFamily="18" charset="0"/>
                <a:cs typeface="B Titr" panose="00000700000000000000" pitchFamily="2" charset="-78"/>
              </a:rPr>
              <a:t>این اقدامات در یک چرخه 5 مرحله ای قابل اجرا هستند که شامل الف- پیشگیری، ب- تشخیص، پ- پاسخ، ت- پیگیری و ث- ارزیابی است.</a:t>
            </a:r>
            <a:endPar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2743200" y="4267200"/>
            <a:ext cx="3279932" cy="2493480"/>
          </a:xfrm>
          <a:prstGeom prst="rect">
            <a:avLst/>
          </a:prstGeom>
        </p:spPr>
      </p:pic>
    </p:spTree>
    <p:extLst>
      <p:ext uri="{BB962C8B-B14F-4D97-AF65-F5344CB8AC3E}">
        <p14:creationId xmlns:p14="http://schemas.microsoft.com/office/powerpoint/2010/main" val="17979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1- چرخه </a:t>
            </a: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اقدام سازمانی در مدیریت اینفودمی</a:t>
            </a:r>
          </a:p>
        </p:txBody>
      </p:sp>
      <p:sp>
        <p:nvSpPr>
          <p:cNvPr id="5" name="Title 1"/>
          <p:cNvSpPr txBox="1">
            <a:spLocks noGrp="1"/>
          </p:cNvSpPr>
          <p:nvPr>
            <p:ph type="body" idx="1"/>
          </p:nvPr>
        </p:nvSpPr>
        <p:spPr bwMode="auto">
          <a:xfrm>
            <a:off x="115547" y="914400"/>
            <a:ext cx="8813707" cy="20574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الف- پیشگیری </a:t>
            </a: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پیشگیری مهمترین بخش از چرخه اقدام سازمانی است. همانطور که گفته شده اطلاعات غلط زمانی منتشر می شوند که یک موضوع دارای اهمیت زیاد با ابهام مواجهه شود و مردم در پی کسب خبر و اطلاعات دقیق هستند اما به آن دسترسی ندارند. از این رو اجرای سه اقدام زیر ضروری است:</a:t>
            </a:r>
          </a:p>
          <a:p>
            <a:pPr marL="0" indent="0">
              <a:buNone/>
            </a:pPr>
            <a:endParaRPr lang="fa-IR" sz="1700" b="1" i="1" dirty="0" smtClean="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۱- فهم اخبار مستعد شایعه</a:t>
            </a: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۲- اطلاع رسانی درست و علمی</a:t>
            </a: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۳- ایجاد ساختارهای سازمانی مناسب</a:t>
            </a:r>
          </a:p>
          <a:p>
            <a:pPr marL="0" indent="0">
              <a:buNone/>
            </a:pPr>
            <a:r>
              <a:rPr lang="fa-IR" sz="1700" b="1" i="1" dirty="0" smtClean="0">
                <a:latin typeface="Times New Roman" panose="02020603050405020304" pitchFamily="18" charset="0"/>
                <a:ea typeface="Times New Roman" panose="02020603050405020304" pitchFamily="18" charset="0"/>
                <a:cs typeface="B Titr" panose="00000700000000000000" pitchFamily="2" charset="-78"/>
              </a:rPr>
              <a:t>4-انتخاب کانال ارتباطی مناسب</a:t>
            </a: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6" name="Title 1"/>
          <p:cNvSpPr txBox="1">
            <a:spLocks/>
          </p:cNvSpPr>
          <p:nvPr/>
        </p:nvSpPr>
        <p:spPr bwMode="auto">
          <a:xfrm>
            <a:off x="175952" y="3137798"/>
            <a:ext cx="8768541" cy="1538367"/>
          </a:xfrm>
          <a:prstGeom prst="rect">
            <a:avLst/>
          </a:prstGeom>
          <a:solidFill>
            <a:schemeClr val="accent6">
              <a:lumMod val="40000"/>
              <a:lumOff val="60000"/>
            </a:schemeClr>
          </a:solidFill>
          <a:ln>
            <a:noFill/>
          </a:ln>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3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ب- تشخیص به هنگام اطلاعات غلط</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در بسیاری مواقع سازمان ها پس از انتشار اطلاعات غلط در جامعه متوجه آن می شوند و زمان لازم برای کنترل و مدیریت را از دست می دهند. برای رفع این نقیصه می بایست اقدامات لازم در قابل یک ساختار اجرایی در سازمان ها انجام شوند:</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1- پایش رسانه های رسمی</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2- پایش شبکه های اجتماعی</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3- تشخیص شایعات مرتبط و میزان شدت</a:t>
            </a:r>
          </a:p>
        </p:txBody>
      </p:sp>
      <p:sp>
        <p:nvSpPr>
          <p:cNvPr id="9" name="Title 1"/>
          <p:cNvSpPr txBox="1">
            <a:spLocks/>
          </p:cNvSpPr>
          <p:nvPr/>
        </p:nvSpPr>
        <p:spPr bwMode="auto">
          <a:xfrm>
            <a:off x="160713" y="4875415"/>
            <a:ext cx="8768541" cy="1600200"/>
          </a:xfrm>
          <a:prstGeom prst="rect">
            <a:avLst/>
          </a:prstGeom>
          <a:solidFill>
            <a:schemeClr val="accent6">
              <a:lumMod val="60000"/>
              <a:lumOff val="40000"/>
            </a:schemeClr>
          </a:solidFill>
          <a:ln>
            <a:noFill/>
          </a:ln>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r>
              <a:rPr lang="fa-IR" sz="23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پ- پاسخ </a:t>
            </a:r>
            <a:endParaRPr lang="en-US" sz="23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600" b="1" i="1" dirty="0">
                <a:latin typeface="Times New Roman" panose="02020603050405020304" pitchFamily="18" charset="0"/>
                <a:ea typeface="Times New Roman" panose="02020603050405020304" pitchFamily="18" charset="0"/>
                <a:cs typeface="B Titr" panose="00000700000000000000" pitchFamily="2" charset="-78"/>
              </a:rPr>
              <a:t>انتشار اطلاعات غلط در سطح جامعه نشان دهنده نیاز جامعه به اطلاعات صحیح و علمی است برای این منظور می بایست جلوی انتشار بیشتر اطلاعات غلط گرفته شود و با پاسخ دهی مناسب افکار عمومی را اقناع نمود. اقدامات شامل:</a:t>
            </a:r>
            <a:endParaRPr lang="en-US" sz="16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600" b="1" i="1" dirty="0">
                <a:latin typeface="Times New Roman" panose="02020603050405020304" pitchFamily="18" charset="0"/>
                <a:ea typeface="Times New Roman" panose="02020603050405020304" pitchFamily="18" charset="0"/>
                <a:cs typeface="B Titr" panose="00000700000000000000" pitchFamily="2" charset="-78"/>
              </a:rPr>
              <a:t>1- اطلاع رسانی و صدور تکذیبیه</a:t>
            </a:r>
            <a:endParaRPr lang="en-US" sz="16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600" b="1" i="1" dirty="0">
                <a:latin typeface="Times New Roman" panose="02020603050405020304" pitchFamily="18" charset="0"/>
                <a:ea typeface="Times New Roman" panose="02020603050405020304" pitchFamily="18" charset="0"/>
                <a:cs typeface="B Titr" panose="00000700000000000000" pitchFamily="2" charset="-78"/>
              </a:rPr>
              <a:t>2- انتشار با قدرت بالا</a:t>
            </a:r>
            <a:endParaRPr lang="en-US" sz="16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600" b="1" i="1" dirty="0">
                <a:latin typeface="Times New Roman" panose="02020603050405020304" pitchFamily="18" charset="0"/>
                <a:ea typeface="Times New Roman" panose="02020603050405020304" pitchFamily="18" charset="0"/>
                <a:cs typeface="B Titr" panose="00000700000000000000" pitchFamily="2" charset="-78"/>
              </a:rPr>
              <a:t>3- ابهام زدایی از جامعه</a:t>
            </a:r>
            <a:endParaRPr lang="en-US" sz="1600" b="1" i="1" dirty="0">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1600" b="1" i="1" dirty="0">
                <a:latin typeface="Times New Roman" panose="02020603050405020304" pitchFamily="18" charset="0"/>
                <a:ea typeface="Times New Roman" panose="02020603050405020304" pitchFamily="18" charset="0"/>
                <a:cs typeface="B Titr" panose="00000700000000000000" pitchFamily="2" charset="-78"/>
              </a:rPr>
              <a:t>4- بی اعتبار سازی منبع</a:t>
            </a:r>
            <a:endParaRPr lang="en-US" sz="1600" b="1" i="1" dirty="0">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314174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1- چرخه </a:t>
            </a: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اقدام سازمانی در مدیریت اینفودمی</a:t>
            </a:r>
          </a:p>
        </p:txBody>
      </p:sp>
      <p:sp>
        <p:nvSpPr>
          <p:cNvPr id="5" name="Title 1"/>
          <p:cNvSpPr txBox="1">
            <a:spLocks noGrp="1"/>
          </p:cNvSpPr>
          <p:nvPr>
            <p:ph type="body" idx="1"/>
          </p:nvPr>
        </p:nvSpPr>
        <p:spPr bwMode="auto">
          <a:xfrm>
            <a:off x="115547" y="914400"/>
            <a:ext cx="8813707" cy="20574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ت- پیگیری </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بخش زیادی اطلاعات غلط با انگیزه های سیاسی و تجاری تولید می شوند، تیم های عملیات روانی در کشورهای متخاصم، گروهک ها و جریان های سیاسی مخالف با تولید و انتشار اطلاعات غلط سعی در بهره گیری از این فرصت را دارند. بخشی دیگر از اطلاعات غلط توسط کاربران ماجراجو تولید و منتشر می شوند. اقدامات شامل:</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1- پیگرد حقوقی و قضایی شایعه ساز</a:t>
            </a:r>
          </a:p>
          <a:p>
            <a:pPr marL="0" indent="0">
              <a:buNone/>
            </a:pPr>
            <a:r>
              <a:rPr lang="fa-IR" sz="1700" b="1" i="1" dirty="0">
                <a:latin typeface="Times New Roman" panose="02020603050405020304" pitchFamily="18" charset="0"/>
                <a:ea typeface="Times New Roman" panose="02020603050405020304" pitchFamily="18" charset="0"/>
                <a:cs typeface="B Titr" panose="00000700000000000000" pitchFamily="2" charset="-78"/>
              </a:rPr>
              <a:t>2- پیگیری سطح و نوع پاسخ از سوی مسئول مربوطه</a:t>
            </a:r>
          </a:p>
          <a:p>
            <a:pPr marL="0" indent="0">
              <a:buNone/>
            </a:pPr>
            <a:endParaRPr lang="fa-IR" sz="2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6" name="Title 1"/>
          <p:cNvSpPr txBox="1">
            <a:spLocks/>
          </p:cNvSpPr>
          <p:nvPr/>
        </p:nvSpPr>
        <p:spPr bwMode="auto">
          <a:xfrm>
            <a:off x="175952" y="3137798"/>
            <a:ext cx="8768541" cy="1538367"/>
          </a:xfrm>
          <a:prstGeom prst="rect">
            <a:avLst/>
          </a:prstGeom>
          <a:solidFill>
            <a:schemeClr val="accent6">
              <a:lumMod val="40000"/>
              <a:lumOff val="60000"/>
            </a:schemeClr>
          </a:solidFill>
          <a:ln>
            <a:noFill/>
          </a:ln>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3400" b="1" i="1" dirty="0">
                <a:solidFill>
                  <a:srgbClr val="C00000"/>
                </a:solidFill>
                <a:latin typeface="Times New Roman" panose="02020603050405020304" pitchFamily="18" charset="0"/>
                <a:ea typeface="Times New Roman" panose="02020603050405020304" pitchFamily="18" charset="0"/>
                <a:cs typeface="B Titr" panose="00000700000000000000" pitchFamily="2" charset="-78"/>
              </a:rPr>
              <a:t>ث- ارزیابی </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در مرحله آخر می بایست با ارزیابی و میزان موفقیت در کنترل و مدیریت آن، برنامه ها و اقدامات لازم را بازنگری و اصلاح نمود. اقدامات شامل: </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1- شناسایی دلایل انتشار اطلاعات غلط</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2- ارزیابی میزان موفقیت در پیشگیری</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3- ارزیابی میزان موفقیت در تشخیص</a:t>
            </a:r>
          </a:p>
          <a:p>
            <a:pPr marL="0" indent="0">
              <a:buNone/>
            </a:pPr>
            <a:r>
              <a:rPr lang="fa-IR" sz="3400" b="1" i="1" dirty="0">
                <a:latin typeface="Times New Roman" panose="02020603050405020304" pitchFamily="18" charset="0"/>
                <a:ea typeface="Times New Roman" panose="02020603050405020304" pitchFamily="18" charset="0"/>
                <a:cs typeface="B Titr" panose="00000700000000000000" pitchFamily="2" charset="-78"/>
              </a:rPr>
              <a:t>4- ارزیابی میزان موفقیت در پاکسازی شایعه</a:t>
            </a:r>
          </a:p>
        </p:txBody>
      </p:sp>
    </p:spTree>
    <p:extLst>
      <p:ext uri="{BB962C8B-B14F-4D97-AF65-F5344CB8AC3E}">
        <p14:creationId xmlns:p14="http://schemas.microsoft.com/office/powerpoint/2010/main" val="160089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05849" y="762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باید ها و نباید ها در مدیریت  </a:t>
            </a:r>
            <a:r>
              <a:rPr lang="en-US"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p>
        </p:txBody>
      </p:sp>
      <p:sp>
        <p:nvSpPr>
          <p:cNvPr id="5" name="Title 1"/>
          <p:cNvSpPr txBox="1">
            <a:spLocks noGrp="1"/>
          </p:cNvSpPr>
          <p:nvPr>
            <p:ph type="body" idx="1"/>
          </p:nvPr>
        </p:nvSpPr>
        <p:spPr bwMode="auto">
          <a:xfrm>
            <a:off x="112776" y="609599"/>
            <a:ext cx="8908848" cy="552623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برای </a:t>
            </a: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موفقیت در چرخه مدیریت اینفودمی می بایست باید ها و نبایدهای زیر را در نظر گرفت:</a:t>
            </a:r>
            <a:endParaRPr lang="en-US"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77976390"/>
              </p:ext>
            </p:extLst>
          </p:nvPr>
        </p:nvGraphicFramePr>
        <p:xfrm>
          <a:off x="528600" y="1981200"/>
          <a:ext cx="8077199" cy="3774045"/>
        </p:xfrm>
        <a:graphic>
          <a:graphicData uri="http://schemas.openxmlformats.org/drawingml/2006/table">
            <a:tbl>
              <a:tblPr rtl="1" firstRow="1" firstCol="1" bandRow="1"/>
              <a:tblGrid>
                <a:gridCol w="4031941">
                  <a:extLst>
                    <a:ext uri="{9D8B030D-6E8A-4147-A177-3AD203B41FA5}">
                      <a16:colId xmlns:a16="http://schemas.microsoft.com/office/drawing/2014/main" val="2501711368"/>
                    </a:ext>
                  </a:extLst>
                </a:gridCol>
                <a:gridCol w="4045258">
                  <a:extLst>
                    <a:ext uri="{9D8B030D-6E8A-4147-A177-3AD203B41FA5}">
                      <a16:colId xmlns:a16="http://schemas.microsoft.com/office/drawing/2014/main" val="2055382779"/>
                    </a:ext>
                  </a:extLst>
                </a:gridCol>
              </a:tblGrid>
              <a:tr h="405398">
                <a:tc>
                  <a:txBody>
                    <a:bodyPr/>
                    <a:lstStyle/>
                    <a:p>
                      <a:pPr algn="ctr" rtl="1">
                        <a:lnSpc>
                          <a:spcPct val="107000"/>
                        </a:lnSpc>
                        <a:spcAft>
                          <a:spcPts val="0"/>
                        </a:spcAft>
                      </a:pPr>
                      <a:r>
                        <a:rPr lang="fa-IR" sz="3200" b="1" dirty="0">
                          <a:effectLst/>
                          <a:latin typeface="Calibri" panose="020F0502020204030204" pitchFamily="34" charset="0"/>
                          <a:ea typeface="Calibri" panose="020F0502020204030204" pitchFamily="34" charset="0"/>
                          <a:cs typeface="B Titr" panose="00000700000000000000" pitchFamily="2" charset="-78"/>
                        </a:rPr>
                        <a:t>نباید ها</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a:txBody>
                    <a:bodyPr/>
                    <a:lstStyle/>
                    <a:p>
                      <a:pPr algn="ctr" rtl="1">
                        <a:lnSpc>
                          <a:spcPct val="107000"/>
                        </a:lnSpc>
                        <a:spcAft>
                          <a:spcPts val="0"/>
                        </a:spcAft>
                      </a:pPr>
                      <a:r>
                        <a:rPr lang="fa-IR" sz="3200" b="1" dirty="0">
                          <a:effectLst/>
                          <a:latin typeface="Calibri" panose="020F0502020204030204" pitchFamily="34" charset="0"/>
                          <a:ea typeface="Calibri" panose="020F0502020204030204" pitchFamily="34" charset="0"/>
                          <a:cs typeface="B Titr" panose="00000700000000000000" pitchFamily="2" charset="-78"/>
                        </a:rPr>
                        <a:t>باید ها</a:t>
                      </a:r>
                      <a:endParaRPr lang="en-US" sz="32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12441136"/>
                  </a:ext>
                </a:extLst>
              </a:tr>
              <a:tr h="717199">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سکوت نکنید. ابهام، شایعات را افزایش می دهد.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دغدغه ها و سوالات مردم رصد و پاسخ دهید.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653354"/>
                  </a:ext>
                </a:extLst>
              </a:tr>
              <a:tr h="810795">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شایعه را انکار نکنید چون انکار، ابهام را افزایش می دهد.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مستقیما به شایعات پاسخ دهید.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33713542"/>
                  </a:ext>
                </a:extLst>
              </a:tr>
              <a:tr h="810795">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شایعه را با سیاه نمایی رد نکنید.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از افراد قابل اعتماد مردم برای پاسخ به شایعات استفاده کنید.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59326170"/>
                  </a:ext>
                </a:extLst>
              </a:tr>
              <a:tr h="913413">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به شایعه سازان حمله یا بی احترامی نکنید.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a:txBody>
                    <a:bodyPr/>
                    <a:lstStyle/>
                    <a:p>
                      <a:pPr algn="r" rtl="1">
                        <a:lnSpc>
                          <a:spcPct val="107000"/>
                        </a:lnSpc>
                        <a:spcAft>
                          <a:spcPts val="0"/>
                        </a:spcAft>
                      </a:pPr>
                      <a:r>
                        <a:rPr lang="fa-IR" sz="1400" b="1" dirty="0">
                          <a:effectLst/>
                          <a:latin typeface="Calibri" panose="020F0502020204030204" pitchFamily="34" charset="0"/>
                          <a:ea typeface="Calibri" panose="020F0502020204030204" pitchFamily="34" charset="0"/>
                          <a:cs typeface="B Titr" panose="00000700000000000000" pitchFamily="2" charset="-78"/>
                        </a:rPr>
                        <a:t>شفاف و به موقع با مردم ارتباط برقرار کنید.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70690304"/>
                  </a:ext>
                </a:extLst>
              </a:tr>
            </a:tbl>
          </a:graphicData>
        </a:graphic>
      </p:graphicFrame>
    </p:spTree>
    <p:extLst>
      <p:ext uri="{BB962C8B-B14F-4D97-AF65-F5344CB8AC3E}">
        <p14:creationId xmlns:p14="http://schemas.microsoft.com/office/powerpoint/2010/main" val="78733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۲- اقدامات مرتبط با رویکرد مشارکت اجتماعی</a:t>
            </a:r>
          </a:p>
        </p:txBody>
      </p:sp>
      <p:sp>
        <p:nvSpPr>
          <p:cNvPr id="5" name="Title 1"/>
          <p:cNvSpPr txBox="1">
            <a:spLocks noGrp="1"/>
          </p:cNvSpPr>
          <p:nvPr>
            <p:ph type="body" idx="1"/>
          </p:nvPr>
        </p:nvSpPr>
        <p:spPr bwMode="auto">
          <a:xfrm>
            <a:off x="381000" y="914401"/>
            <a:ext cx="8534400" cy="9906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مدیریت اینفودمی علاوه بر اقدامات سازمانی به مشارکت اجتماعی فعال جامعه وابسته است</a:t>
            </a: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p>
          <a:p>
            <a:pPr marL="0" indent="0">
              <a:buNone/>
            </a:pP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این رو اتخاذ رویکرد مشارکت اجتماعی برای مدیریت آن راهکاری اساسی و </a:t>
            </a: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مهم </a:t>
            </a: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است</a:t>
            </a: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p>
          <a:p>
            <a:pPr marL="0" indent="0">
              <a:buNone/>
            </a:pP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مجموعه اقدامات قابل اجرا در رویکرد مشارکت اجتماعی می تواند متناسب با نهادهای اجتماعی مختلف جامعه طراحی شوند. </a:t>
            </a:r>
          </a:p>
        </p:txBody>
      </p:sp>
      <p:sp>
        <p:nvSpPr>
          <p:cNvPr id="9" name="Title 1"/>
          <p:cNvSpPr txBox="1">
            <a:spLocks/>
          </p:cNvSpPr>
          <p:nvPr/>
        </p:nvSpPr>
        <p:spPr bwMode="auto">
          <a:xfrm>
            <a:off x="381000" y="2057402"/>
            <a:ext cx="8458199" cy="4571997"/>
          </a:xfrm>
          <a:prstGeom prst="rect">
            <a:avLst/>
          </a:prstGeom>
          <a:solidFill>
            <a:schemeClr val="accent4">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1600200" y="2136456"/>
            <a:ext cx="5755123" cy="4413887"/>
          </a:xfrm>
          <a:prstGeom prst="rect">
            <a:avLst/>
          </a:prstGeom>
        </p:spPr>
      </p:pic>
    </p:spTree>
    <p:extLst>
      <p:ext uri="{BB962C8B-B14F-4D97-AF65-F5344CB8AC3E}">
        <p14:creationId xmlns:p14="http://schemas.microsoft.com/office/powerpoint/2010/main" val="320025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۲- اقدامات مرتبط با رویکرد مشارکت اجتماعی</a:t>
            </a:r>
          </a:p>
        </p:txBody>
      </p:sp>
      <p:sp>
        <p:nvSpPr>
          <p:cNvPr id="5" name="Title 1"/>
          <p:cNvSpPr txBox="1">
            <a:spLocks noGrp="1"/>
          </p:cNvSpPr>
          <p:nvPr>
            <p:ph type="body" idx="1"/>
          </p:nvPr>
        </p:nvSpPr>
        <p:spPr bwMode="auto">
          <a:xfrm>
            <a:off x="115547" y="914400"/>
            <a:ext cx="8799853" cy="18288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22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الف- نقش افراد، خانواده ها و </a:t>
            </a:r>
            <a:r>
              <a:rPr lang="fa-IR" sz="2200" b="1" kern="0" dirty="0" smtClean="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مردم</a:t>
            </a:r>
          </a:p>
          <a:p>
            <a:pPr marL="0" indent="0">
              <a:buNone/>
            </a:pPr>
            <a:endParaRPr lang="fa-IR" sz="22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16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r>
              <a:rPr lang="fa-IR" sz="16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شناسایی </a:t>
            </a:r>
            <a:r>
              <a:rPr lang="fa-IR" sz="16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اطلاعات غلط و عدم انتشار آنها:</a:t>
            </a:r>
          </a:p>
          <a:p>
            <a:pPr marL="0" indent="0">
              <a:buNone/>
            </a:pP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بسیاری از ما وقتی پیامی را به اشتراک می گذاریم سعی داریم دیگران را هرچه سریعتر از اخبار جدید آگاه کنیم و متوجه نیستیم که این اطلاعات، نادرست هستند. رسانه های اجتماعی، وبلاگ ها و گروه های مجازی به افراد اجازه می‌دهد تا طیفی از مردم، خبرگزاری ها و منابع رسمی را دنبال کنند اما هر پستی در شبکه های اجتماعی نمی تواند قابل اعتماد در نظر گرفته شود. خانواده ها باید توانمند شوند که قبل از انتشار پیام، صحت اطلاعات را با افراد قابل اعتماد و منابع معتبر بررسی کنند و اگر مطمئن نیستند، به اشتراک نگذارند.</a:t>
            </a:r>
          </a:p>
        </p:txBody>
      </p:sp>
      <p:sp>
        <p:nvSpPr>
          <p:cNvPr id="9" name="Title 1"/>
          <p:cNvSpPr txBox="1">
            <a:spLocks/>
          </p:cNvSpPr>
          <p:nvPr/>
        </p:nvSpPr>
        <p:spPr bwMode="auto">
          <a:xfrm>
            <a:off x="188471" y="3352800"/>
            <a:ext cx="8763000" cy="1142999"/>
          </a:xfrm>
          <a:prstGeom prst="rect">
            <a:avLst/>
          </a:prstGeom>
          <a:solidFill>
            <a:schemeClr val="accent4">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r>
              <a:rPr lang="fa-IR" sz="15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کمک </a:t>
            </a:r>
            <a:r>
              <a:rPr lang="fa-IR" sz="15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 دوستان و اطرافیان خود درمورد خطرات و پیامدهای انتشار اطلاعات غلط:</a:t>
            </a:r>
          </a:p>
          <a:p>
            <a:pPr marL="0" indent="0">
              <a:buNone/>
            </a:pPr>
            <a:r>
              <a:rPr lang="fa-IR" sz="15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اگر یکی از اطرافیان برداشت نادرست دارد، لازم است به جای قضاوت کردن، در پی آموزش و آگاه سازی او بوده و از راه های مختلف گفتگو با افراد تعامل انجام شود، با همدلی به دغدغه های آنان گوش کرده، با پرسش سوالات مناسب، ارائه توضیحات مناسب و منابع معتبر سعی در روشنگری داشته باشند. </a:t>
            </a:r>
          </a:p>
        </p:txBody>
      </p:sp>
      <p:sp>
        <p:nvSpPr>
          <p:cNvPr id="6" name="Title 1"/>
          <p:cNvSpPr txBox="1">
            <a:spLocks/>
          </p:cNvSpPr>
          <p:nvPr/>
        </p:nvSpPr>
        <p:spPr bwMode="auto">
          <a:xfrm>
            <a:off x="152400" y="5105400"/>
            <a:ext cx="8763000" cy="997525"/>
          </a:xfrm>
          <a:prstGeom prst="rect">
            <a:avLst/>
          </a:prstGeom>
          <a:solidFill>
            <a:schemeClr val="accent5">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r>
              <a:rPr lang="fa-IR" sz="15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مشارکت </a:t>
            </a:r>
            <a:r>
              <a:rPr lang="fa-IR" sz="15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اجتماعی در مبارزه با اطلاعات غلط در جامعه خود :</a:t>
            </a:r>
          </a:p>
          <a:p>
            <a:pPr marL="0" indent="0">
              <a:buNone/>
            </a:pPr>
            <a:r>
              <a:rPr lang="fa-IR" sz="15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با مشارکت آموزش و پرورش، مدارس، علمای مذهبی، سمن ها، انجمن اولیا و مربیان، معتمدین محلی، ذی نفوذان و متخصصان بهداشت و درمان، استراتژی مناسب اتخاذ شود. از کارشناسان بهداشت در مدارس یا اماکن مذهبی دعوت شود تا اطلاعات صحیح را ارائه دهند.</a:t>
            </a:r>
          </a:p>
        </p:txBody>
      </p:sp>
    </p:spTree>
    <p:extLst>
      <p:ext uri="{BB962C8B-B14F-4D97-AF65-F5344CB8AC3E}">
        <p14:creationId xmlns:p14="http://schemas.microsoft.com/office/powerpoint/2010/main" val="26218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افراد، خانواده ها و مردم در مدیریت </a:t>
            </a:r>
            <a:r>
              <a:rPr lang="en-US"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Misinformation</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15547" y="762000"/>
            <a:ext cx="8908848" cy="545003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kern="0" dirty="0">
                <a:solidFill>
                  <a:srgbClr val="C0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endParaRPr lang="en-US" sz="2400" b="1" kern="0" dirty="0" smtClean="0">
              <a:solidFill>
                <a:srgbClr val="C0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endParaRPr lang="en-US" sz="2400" b="1" kern="0" dirty="0">
              <a:solidFill>
                <a:srgbClr val="C0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بسیاری </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ما وقتی </a:t>
            </a:r>
            <a:r>
              <a:rPr lang="en-US" sz="2400" kern="0" dirty="0" smtClean="0">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Misinformation</a:t>
            </a:r>
            <a:r>
              <a:rPr lang="en-US" sz="24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a:t>
            </a: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را </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 اشتراک می گذاریم </a:t>
            </a:r>
            <a:r>
              <a:rPr lang="fa-IR"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سعی داریم دیگران را هرچه سریعتر از اخبار جدید آگاه کنیم </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و متوجه نیستیم که این اطلاعات، نادرست هستند</a:t>
            </a: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p>
          <a:p>
            <a:pPr marL="0" indent="0">
              <a:buNone/>
            </a:pPr>
            <a:endPar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رسانه های اجتماعی، وبلاگ ها و گروه های مجازی به افراد اجازه می‌دهد تا طیفی از مردم، خبرگزاری ها و منابع رسمی را دنبال کنند اما </a:t>
            </a:r>
            <a:r>
              <a:rPr lang="fa-IR"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هر پستی در شبکه های اجتماعی نمی تواند قابل اعتماد در نظر گرفته شود</a:t>
            </a:r>
            <a:r>
              <a:rPr lang="fa-IR" sz="24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p>
          <a:p>
            <a:pPr marL="0" indent="0">
              <a:buNone/>
            </a:pPr>
            <a:r>
              <a:rPr lang="fa-IR" sz="2400" b="1" kern="0" dirty="0" smtClean="0">
                <a:solidFill>
                  <a:srgbClr val="C0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endParaRPr lang="fa-IR" sz="2400" b="1" kern="0" dirty="0">
              <a:solidFill>
                <a:srgbClr val="C0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7" name="Title 1"/>
          <p:cNvSpPr txBox="1">
            <a:spLocks/>
          </p:cNvSpPr>
          <p:nvPr/>
        </p:nvSpPr>
        <p:spPr bwMode="auto">
          <a:xfrm>
            <a:off x="115547" y="685800"/>
            <a:ext cx="8901921" cy="6096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20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شناسایی</a:t>
            </a:r>
            <a:r>
              <a:rPr lang="en-US" sz="20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20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و عدم انتشار آنها:</a:t>
            </a:r>
          </a:p>
        </p:txBody>
      </p:sp>
      <p:sp>
        <p:nvSpPr>
          <p:cNvPr id="6" name="Title 1"/>
          <p:cNvSpPr txBox="1">
            <a:spLocks/>
          </p:cNvSpPr>
          <p:nvPr/>
        </p:nvSpPr>
        <p:spPr bwMode="auto">
          <a:xfrm>
            <a:off x="115547" y="4648200"/>
            <a:ext cx="8908848" cy="10668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خانواده ها باید توانمند شوند که قبل از انتشار پیام، صحت اطلاعات را با افراد قابل اعتماد و منابع معتبر بررسی کنند و اگر مطمئن نیستند، به اشتراک نگذارند</a:t>
            </a:r>
          </a:p>
        </p:txBody>
      </p:sp>
    </p:spTree>
    <p:extLst>
      <p:ext uri="{BB962C8B-B14F-4D97-AF65-F5344CB8AC3E}">
        <p14:creationId xmlns:p14="http://schemas.microsoft.com/office/powerpoint/2010/main" val="5121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52400" y="76200"/>
            <a:ext cx="8839200" cy="533400"/>
          </a:xfrm>
          <a:solidFill>
            <a:schemeClr val="accent6"/>
          </a:solidFill>
        </p:spPr>
        <p:txBody>
          <a:bodyPr/>
          <a:lstStyle/>
          <a:p>
            <a:pPr>
              <a:defRPr/>
            </a:pPr>
            <a:r>
              <a:rPr lang="fa-IR" sz="2400" b="1" kern="0" dirty="0">
                <a:solidFill>
                  <a:srgbClr val="FF0000"/>
                </a:solidFill>
                <a:effectLst>
                  <a:outerShdw blurRad="38100" dist="25400" dir="5400000" algn="tl" rotWithShape="0">
                    <a:srgbClr val="000000">
                      <a:alpha val="43000"/>
                    </a:srgbClr>
                  </a:outerShdw>
                </a:effectLst>
                <a:cs typeface="B Titr" panose="00000700000000000000" pitchFamily="2" charset="-78"/>
              </a:rPr>
              <a:t>ارتباطات خطر و مشارکت اجتماعی </a:t>
            </a:r>
            <a:r>
              <a:rPr lang="en-US"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RCCE )</a:t>
            </a:r>
            <a:endParaRPr lang="en-US" altLang="en-US" sz="2800" dirty="0" smtClean="0">
              <a:cs typeface="B Titr" panose="00000700000000000000" pitchFamily="2" charset="-78"/>
            </a:endParaRPr>
          </a:p>
        </p:txBody>
      </p:sp>
      <p:sp>
        <p:nvSpPr>
          <p:cNvPr id="2" name="Content Placeholder 1"/>
          <p:cNvSpPr>
            <a:spLocks noGrp="1"/>
          </p:cNvSpPr>
          <p:nvPr>
            <p:ph idx="1"/>
          </p:nvPr>
        </p:nvSpPr>
        <p:spPr>
          <a:xfrm>
            <a:off x="173182" y="645622"/>
            <a:ext cx="8818418" cy="4953000"/>
          </a:xfrm>
        </p:spPr>
        <p:txBody>
          <a:bodyPr/>
          <a:lstStyle/>
          <a:p>
            <a:pPr algn="just">
              <a:lnSpc>
                <a:spcPct val="107000"/>
              </a:lnSpc>
              <a:spcAft>
                <a:spcPts val="800"/>
              </a:spcAft>
            </a:pPr>
            <a:r>
              <a:rPr lang="fa-IR" sz="1800" dirty="0">
                <a:solidFill>
                  <a:prstClr val="black">
                    <a:lumMod val="75000"/>
                    <a:lumOff val="25000"/>
                  </a:prstClr>
                </a:solidFill>
                <a:latin typeface="Trebuchet MS"/>
                <a:cs typeface="B Titr" panose="00000700000000000000" pitchFamily="2" charset="-78"/>
              </a:rPr>
              <a:t>در آغاز همه گیری ابولا که بسیاری از مردم غرب آفریقا این همه گیری را انکار می کردند و در مورد ماهیت مرگبار آن و راه های انتقال آن اطلاعاتی نداشتند و وضعیت به شدت بحرانی بود، برنامه های ارتباطات خطر در بحران آغاز شد </a:t>
            </a:r>
            <a:r>
              <a:rPr lang="en-US" sz="1800" dirty="0" smtClean="0">
                <a:solidFill>
                  <a:prstClr val="black">
                    <a:lumMod val="75000"/>
                    <a:lumOff val="25000"/>
                  </a:prstClr>
                </a:solidFill>
                <a:latin typeface="Trebuchet MS"/>
                <a:cs typeface="B Titr" panose="00000700000000000000" pitchFamily="2" charset="-78"/>
              </a:rPr>
              <a:t> </a:t>
            </a:r>
            <a:r>
              <a:rPr lang="en-US" sz="1800" b="1" dirty="0" smtClean="0">
                <a:solidFill>
                  <a:srgbClr val="FF0000"/>
                </a:solidFill>
                <a:latin typeface="Times New Roman" panose="02020603050405020304" pitchFamily="18" charset="0"/>
                <a:cs typeface="Times New Roman" panose="02020603050405020304" pitchFamily="18" charset="0"/>
              </a:rPr>
              <a:t>(</a:t>
            </a:r>
            <a:r>
              <a:rPr lang="en-US" sz="1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Crisis </a:t>
            </a:r>
            <a:r>
              <a:rPr 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Communication)</a:t>
            </a:r>
            <a:r>
              <a:rPr lang="en-US" sz="1800" b="1" dirty="0">
                <a:solidFill>
                  <a:srgbClr val="FF0000"/>
                </a:solidFill>
                <a:latin typeface="Arial" panose="020B0604020202020204" pitchFamily="34" charset="0"/>
                <a:ea typeface="Times New Roman" panose="02020603050405020304" pitchFamily="18" charset="0"/>
              </a:rPr>
              <a:t> </a:t>
            </a:r>
            <a:r>
              <a:rPr lang="en-US" sz="1800" b="1" dirty="0">
                <a:latin typeface="Arial" panose="020B0604020202020204" pitchFamily="34" charset="0"/>
                <a:ea typeface="Times New Roman" panose="02020603050405020304" pitchFamily="18" charset="0"/>
              </a:rPr>
              <a:t>. </a:t>
            </a:r>
            <a:endParaRPr lang="en-US" sz="1800" b="1" dirty="0" smtClean="0">
              <a:latin typeface="Arial" panose="020B0604020202020204" pitchFamily="34" charset="0"/>
              <a:ea typeface="Times New Roman" panose="02020603050405020304" pitchFamily="18" charset="0"/>
            </a:endParaRPr>
          </a:p>
          <a:p>
            <a:pPr algn="just">
              <a:lnSpc>
                <a:spcPct val="107000"/>
              </a:lnSpc>
              <a:spcAft>
                <a:spcPts val="800"/>
              </a:spcAft>
            </a:pPr>
            <a:endParaRPr lang="en-US" sz="1800" b="1" dirty="0">
              <a:solidFill>
                <a:srgbClr val="FF0000"/>
              </a:solidFill>
              <a:latin typeface="Arial" panose="020B0604020202020204" pitchFamily="34" charset="0"/>
              <a:ea typeface="Times New Roman" panose="02020603050405020304" pitchFamily="18" charset="0"/>
            </a:endParaRPr>
          </a:p>
          <a:p>
            <a:pPr algn="ctr">
              <a:lnSpc>
                <a:spcPct val="107000"/>
              </a:lnSpc>
              <a:spcAft>
                <a:spcPts val="800"/>
              </a:spcAft>
            </a:pPr>
            <a:r>
              <a:rPr lang="fa-IR" sz="1800" dirty="0">
                <a:solidFill>
                  <a:prstClr val="black">
                    <a:lumMod val="75000"/>
                    <a:lumOff val="25000"/>
                  </a:prstClr>
                </a:solidFill>
                <a:latin typeface="Trebuchet MS"/>
                <a:cs typeface="B Titr" panose="00000700000000000000" pitchFamily="2" charset="-78"/>
              </a:rPr>
              <a:t>در آن زمان تجربه های قبلی از ابولا تنها داشته های مسوولان بهداشت بود</a:t>
            </a:r>
            <a:r>
              <a:rPr lang="fa-IR" sz="1800" dirty="0" smtClean="0">
                <a:solidFill>
                  <a:prstClr val="black">
                    <a:lumMod val="75000"/>
                    <a:lumOff val="25000"/>
                  </a:prstClr>
                </a:solidFill>
                <a:latin typeface="Trebuchet MS"/>
                <a:cs typeface="B Titr" panose="00000700000000000000" pitchFamily="2" charset="-78"/>
              </a:rPr>
              <a:t>،</a:t>
            </a:r>
            <a:endParaRPr lang="en-US" sz="1800" dirty="0" smtClean="0">
              <a:solidFill>
                <a:prstClr val="black">
                  <a:lumMod val="75000"/>
                  <a:lumOff val="25000"/>
                </a:prstClr>
              </a:solidFill>
              <a:latin typeface="Trebuchet MS"/>
              <a:cs typeface="B Titr" panose="00000700000000000000" pitchFamily="2" charset="-78"/>
            </a:endParaRPr>
          </a:p>
          <a:p>
            <a:pPr algn="ctr">
              <a:lnSpc>
                <a:spcPct val="107000"/>
              </a:lnSpc>
              <a:spcAft>
                <a:spcPts val="800"/>
              </a:spcAft>
            </a:pPr>
            <a:r>
              <a:rPr lang="fa-IR" sz="1800" dirty="0" smtClean="0">
                <a:solidFill>
                  <a:prstClr val="black">
                    <a:lumMod val="75000"/>
                    <a:lumOff val="25000"/>
                  </a:prstClr>
                </a:solidFill>
                <a:latin typeface="Trebuchet MS"/>
                <a:cs typeface="B Titr" panose="00000700000000000000" pitchFamily="2" charset="-78"/>
              </a:rPr>
              <a:t> </a:t>
            </a:r>
            <a:r>
              <a:rPr lang="fa-IR" sz="1800" i="1" u="sng" dirty="0">
                <a:solidFill>
                  <a:srgbClr val="FF0000"/>
                </a:solidFill>
                <a:latin typeface="Trebuchet MS"/>
                <a:cs typeface="B Titr" panose="00000700000000000000" pitchFamily="2" charset="-78"/>
              </a:rPr>
              <a:t>بیماری ای با 90% </a:t>
            </a:r>
            <a:r>
              <a:rPr lang="fa-IR" sz="1800" i="1" u="sng" dirty="0" smtClean="0">
                <a:solidFill>
                  <a:srgbClr val="FF0000"/>
                </a:solidFill>
                <a:latin typeface="Trebuchet MS"/>
                <a:cs typeface="B Titr" panose="00000700000000000000" pitchFamily="2" charset="-78"/>
              </a:rPr>
              <a:t>کشندگی</a:t>
            </a:r>
            <a:endParaRPr lang="en-US" sz="1800" i="1" u="sng" dirty="0" smtClean="0">
              <a:solidFill>
                <a:srgbClr val="FF0000"/>
              </a:solidFill>
              <a:latin typeface="Trebuchet MS"/>
              <a:cs typeface="B Titr" panose="00000700000000000000" pitchFamily="2" charset="-78"/>
            </a:endParaRPr>
          </a:p>
          <a:p>
            <a:pPr algn="ctr">
              <a:lnSpc>
                <a:spcPct val="107000"/>
              </a:lnSpc>
              <a:spcAft>
                <a:spcPts val="800"/>
              </a:spcAft>
            </a:pPr>
            <a:endParaRPr lang="en-US" sz="1800" i="1" u="sng" dirty="0" smtClean="0">
              <a:solidFill>
                <a:srgbClr val="FF0000"/>
              </a:solidFill>
              <a:latin typeface="Trebuchet MS"/>
              <a:cs typeface="B Titr" panose="00000700000000000000" pitchFamily="2" charset="-78"/>
            </a:endParaRPr>
          </a:p>
          <a:p>
            <a:pPr>
              <a:lnSpc>
                <a:spcPct val="107000"/>
              </a:lnSpc>
              <a:spcAft>
                <a:spcPts val="800"/>
              </a:spcAft>
            </a:pPr>
            <a:endParaRPr lang="en-US" sz="1800" dirty="0">
              <a:solidFill>
                <a:prstClr val="black">
                  <a:lumMod val="75000"/>
                  <a:lumOff val="25000"/>
                </a:prstClr>
              </a:solidFill>
              <a:latin typeface="Trebuchet MS"/>
              <a:cs typeface="B Titr" panose="00000700000000000000" pitchFamily="2" charset="-78"/>
            </a:endParaRPr>
          </a:p>
        </p:txBody>
      </p:sp>
      <p:sp>
        <p:nvSpPr>
          <p:cNvPr id="5" name="Title 1"/>
          <p:cNvSpPr txBox="1">
            <a:spLocks/>
          </p:cNvSpPr>
          <p:nvPr/>
        </p:nvSpPr>
        <p:spPr bwMode="auto">
          <a:xfrm>
            <a:off x="173182" y="3048000"/>
            <a:ext cx="8839200" cy="838200"/>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200" kern="1200">
                <a:solidFill>
                  <a:schemeClr val="tx1"/>
                </a:solidFill>
                <a:latin typeface="+mj-lt"/>
                <a:ea typeface="+mj-ea"/>
                <a:cs typeface="B Narm" pitchFamily="2" charset="-78"/>
              </a:defRPr>
            </a:lvl1pPr>
            <a:lvl2pPr algn="ctr" rtl="1" eaLnBrk="0" fontAlgn="base" hangingPunct="0">
              <a:spcBef>
                <a:spcPct val="0"/>
              </a:spcBef>
              <a:spcAft>
                <a:spcPct val="0"/>
              </a:spcAft>
              <a:defRPr sz="3200">
                <a:solidFill>
                  <a:schemeClr val="tx1"/>
                </a:solidFill>
                <a:latin typeface="Calibri" pitchFamily="34"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defRPr/>
            </a:pPr>
            <a:r>
              <a:rPr lang="fa-IR" sz="1800" dirty="0" smtClean="0">
                <a:solidFill>
                  <a:prstClr val="black">
                    <a:lumMod val="75000"/>
                    <a:lumOff val="25000"/>
                  </a:prstClr>
                </a:solidFill>
                <a:latin typeface="Trebuchet MS"/>
                <a:ea typeface="+mn-ea"/>
                <a:cs typeface="B Titr" panose="00000700000000000000" pitchFamily="2" charset="-78"/>
              </a:rPr>
              <a:t>پیام </a:t>
            </a:r>
            <a:r>
              <a:rPr lang="fa-IR" sz="1800" dirty="0">
                <a:solidFill>
                  <a:prstClr val="black">
                    <a:lumMod val="75000"/>
                    <a:lumOff val="25000"/>
                  </a:prstClr>
                </a:solidFill>
                <a:latin typeface="Trebuchet MS"/>
                <a:ea typeface="+mn-ea"/>
                <a:cs typeface="B Titr" panose="00000700000000000000" pitchFamily="2" charset="-78"/>
              </a:rPr>
              <a:t>های ارسالی در قبال بی تفاوتی جامعه چنین بود: </a:t>
            </a:r>
            <a:endParaRPr lang="en-US" sz="1800" dirty="0">
              <a:solidFill>
                <a:prstClr val="black">
                  <a:lumMod val="75000"/>
                  <a:lumOff val="25000"/>
                </a:prstClr>
              </a:solidFill>
              <a:latin typeface="Trebuchet MS"/>
              <a:ea typeface="+mn-ea"/>
              <a:cs typeface="B Titr" panose="00000700000000000000" pitchFamily="2" charset="-78"/>
            </a:endParaRPr>
          </a:p>
          <a:p>
            <a:pPr>
              <a:defRPr/>
            </a:pPr>
            <a:r>
              <a:rPr lang="fa-IR" sz="2000" b="1" kern="0" dirty="0" smtClean="0">
                <a:solidFill>
                  <a:srgbClr val="FF0000"/>
                </a:solidFill>
                <a:effectLst>
                  <a:outerShdw blurRad="38100" dist="25400" dir="5400000" algn="tl" rotWithShape="0">
                    <a:srgbClr val="000000">
                      <a:alpha val="43000"/>
                    </a:srgbClr>
                  </a:outerShdw>
                </a:effectLst>
                <a:cs typeface="B Titr" panose="00000700000000000000" pitchFamily="2" charset="-78"/>
              </a:rPr>
              <a:t>ابولا </a:t>
            </a:r>
            <a:r>
              <a:rPr lang="fa-IR" sz="2000" b="1" kern="0" dirty="0">
                <a:solidFill>
                  <a:srgbClr val="FF0000"/>
                </a:solidFill>
                <a:effectLst>
                  <a:outerShdw blurRad="38100" dist="25400" dir="5400000" algn="tl" rotWithShape="0">
                    <a:srgbClr val="000000">
                      <a:alpha val="43000"/>
                    </a:srgbClr>
                  </a:outerShdw>
                </a:effectLst>
                <a:cs typeface="B Titr" panose="00000700000000000000" pitchFamily="2" charset="-78"/>
              </a:rPr>
              <a:t>می کشد! درمان ندارد! از راه گوشت شکار و خفاش منتقل می شود</a:t>
            </a:r>
            <a:r>
              <a:rPr lang="fa-IR" sz="2000" b="1" kern="0" dirty="0" smtClean="0">
                <a:solidFill>
                  <a:srgbClr val="FF0000"/>
                </a:solidFill>
                <a:effectLst>
                  <a:outerShdw blurRad="38100" dist="25400" dir="5400000" algn="tl" rotWithShape="0">
                    <a:srgbClr val="000000">
                      <a:alpha val="43000"/>
                    </a:srgbClr>
                  </a:outerShdw>
                </a:effectLst>
                <a:cs typeface="B Titr" panose="00000700000000000000" pitchFamily="2" charset="-78"/>
              </a:rPr>
              <a:t>.</a:t>
            </a:r>
            <a:endParaRPr lang="fa-IR" sz="2000" b="1" kern="0" dirty="0">
              <a:solidFill>
                <a:srgbClr val="FF0000"/>
              </a:solidFill>
              <a:effectLst>
                <a:outerShdw blurRad="38100" dist="25400" dir="5400000" algn="tl" rotWithShape="0">
                  <a:srgbClr val="000000">
                    <a:alpha val="43000"/>
                  </a:srgbClr>
                </a:outerShdw>
              </a:effectLst>
              <a:cs typeface="B Titr" panose="00000700000000000000" pitchFamily="2" charset="-78"/>
            </a:endParaRPr>
          </a:p>
        </p:txBody>
      </p:sp>
      <p:sp>
        <p:nvSpPr>
          <p:cNvPr id="6" name="Title 1"/>
          <p:cNvSpPr txBox="1">
            <a:spLocks/>
          </p:cNvSpPr>
          <p:nvPr/>
        </p:nvSpPr>
        <p:spPr bwMode="auto">
          <a:xfrm>
            <a:off x="152400" y="4139738"/>
            <a:ext cx="8839200" cy="838200"/>
          </a:xfrm>
          <a:prstGeom prst="rect">
            <a:avLst/>
          </a:prstGeom>
          <a:solidFill>
            <a:schemeClr val="accent6">
              <a:lumMod val="40000"/>
              <a:lumOff val="60000"/>
            </a:schemeClr>
          </a:solidFill>
          <a:ln>
            <a:noFill/>
          </a:ln>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200" kern="1200">
                <a:solidFill>
                  <a:schemeClr val="tx1"/>
                </a:solidFill>
                <a:latin typeface="+mj-lt"/>
                <a:ea typeface="+mj-ea"/>
                <a:cs typeface="B Narm" pitchFamily="2" charset="-78"/>
              </a:defRPr>
            </a:lvl1pPr>
            <a:lvl2pPr algn="ctr" rtl="1" eaLnBrk="0" fontAlgn="base" hangingPunct="0">
              <a:spcBef>
                <a:spcPct val="0"/>
              </a:spcBef>
              <a:spcAft>
                <a:spcPct val="0"/>
              </a:spcAft>
              <a:defRPr sz="3200">
                <a:solidFill>
                  <a:schemeClr val="tx1"/>
                </a:solidFill>
                <a:latin typeface="Calibri" pitchFamily="34"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defRPr/>
            </a:pPr>
            <a:r>
              <a:rPr lang="fa-IR" sz="1800" dirty="0">
                <a:solidFill>
                  <a:srgbClr val="0070C0"/>
                </a:solidFill>
                <a:latin typeface="Trebuchet MS"/>
                <a:ea typeface="+mn-ea"/>
                <a:cs typeface="B Titr" panose="00000700000000000000" pitchFamily="2" charset="-78"/>
              </a:rPr>
              <a:t>ابزار و کانال های انتشار پیام در فاز اول این پاسخ، </a:t>
            </a:r>
            <a:endParaRPr lang="en-US" sz="1800" dirty="0" smtClean="0">
              <a:solidFill>
                <a:srgbClr val="0070C0"/>
              </a:solidFill>
              <a:latin typeface="Trebuchet MS"/>
              <a:ea typeface="+mn-ea"/>
              <a:cs typeface="B Titr" panose="00000700000000000000" pitchFamily="2" charset="-78"/>
            </a:endParaRPr>
          </a:p>
          <a:p>
            <a:pPr>
              <a:defRPr/>
            </a:pPr>
            <a:r>
              <a:rPr lang="fa-IR" sz="1800" dirty="0" smtClean="0">
                <a:solidFill>
                  <a:srgbClr val="0070C0"/>
                </a:solidFill>
                <a:latin typeface="Trebuchet MS"/>
                <a:ea typeface="+mn-ea"/>
                <a:cs typeface="B Titr" panose="00000700000000000000" pitchFamily="2" charset="-78"/>
              </a:rPr>
              <a:t>رسانه </a:t>
            </a:r>
            <a:r>
              <a:rPr lang="fa-IR" sz="1800" dirty="0">
                <a:solidFill>
                  <a:srgbClr val="0070C0"/>
                </a:solidFill>
                <a:latin typeface="Trebuchet MS"/>
                <a:ea typeface="+mn-ea"/>
                <a:cs typeface="B Titr" panose="00000700000000000000" pitchFamily="2" charset="-78"/>
              </a:rPr>
              <a:t>های جمعی بودند مانند رادیو و تلویزیون و </a:t>
            </a:r>
            <a:r>
              <a:rPr lang="fa-IR" sz="1800" dirty="0" smtClean="0">
                <a:solidFill>
                  <a:srgbClr val="0070C0"/>
                </a:solidFill>
                <a:latin typeface="Trebuchet MS"/>
                <a:ea typeface="+mn-ea"/>
                <a:cs typeface="B Titr" panose="00000700000000000000" pitchFamily="2" charset="-78"/>
              </a:rPr>
              <a:t>پوسترها</a:t>
            </a:r>
            <a:endParaRPr lang="fa-IR" sz="2000" b="1" kern="0" dirty="0">
              <a:solidFill>
                <a:srgbClr val="0070C0"/>
              </a:solidFill>
              <a:effectLst>
                <a:outerShdw blurRad="38100" dist="25400" dir="5400000" algn="tl" rotWithShape="0">
                  <a:srgbClr val="000000">
                    <a:alpha val="43000"/>
                  </a:srgbClr>
                </a:outerShdw>
              </a:effectLst>
              <a:cs typeface="B Titr" panose="00000700000000000000" pitchFamily="2" charset="-78"/>
            </a:endParaRPr>
          </a:p>
        </p:txBody>
      </p:sp>
      <p:sp>
        <p:nvSpPr>
          <p:cNvPr id="7" name="Title 1"/>
          <p:cNvSpPr txBox="1">
            <a:spLocks/>
          </p:cNvSpPr>
          <p:nvPr/>
        </p:nvSpPr>
        <p:spPr bwMode="auto">
          <a:xfrm>
            <a:off x="182880" y="5271655"/>
            <a:ext cx="8839200" cy="1183178"/>
          </a:xfrm>
          <a:prstGeom prst="rect">
            <a:avLst/>
          </a:prstGeom>
          <a:solidFill>
            <a:schemeClr val="accent2">
              <a:lumMod val="40000"/>
              <a:lumOff val="60000"/>
            </a:schemeClr>
          </a:solidFill>
          <a:ln>
            <a:noFill/>
          </a:ln>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200" kern="1200">
                <a:solidFill>
                  <a:schemeClr val="tx1"/>
                </a:solidFill>
                <a:latin typeface="+mj-lt"/>
                <a:ea typeface="+mj-ea"/>
                <a:cs typeface="B Narm" pitchFamily="2" charset="-78"/>
              </a:defRPr>
            </a:lvl1pPr>
            <a:lvl2pPr algn="ctr" rtl="1" eaLnBrk="0" fontAlgn="base" hangingPunct="0">
              <a:spcBef>
                <a:spcPct val="0"/>
              </a:spcBef>
              <a:spcAft>
                <a:spcPct val="0"/>
              </a:spcAft>
              <a:defRPr sz="3200">
                <a:solidFill>
                  <a:schemeClr val="tx1"/>
                </a:solidFill>
                <a:latin typeface="Calibri" pitchFamily="34"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defRPr/>
            </a:pPr>
            <a:r>
              <a:rPr lang="fa-IR" sz="1600" dirty="0">
                <a:solidFill>
                  <a:srgbClr val="FF0000"/>
                </a:solidFill>
                <a:latin typeface="Trebuchet MS"/>
                <a:ea typeface="+mn-ea"/>
                <a:cs typeface="B Titr" panose="00000700000000000000" pitchFamily="2" charset="-78"/>
              </a:rPr>
              <a:t>نتیجه تلاش ها نیز چیزی جز انکار بیشتر مردم و عدم اعتقاد به حضور ابولای مرگبار نبود</a:t>
            </a:r>
            <a:r>
              <a:rPr lang="fa-IR" sz="1600" dirty="0" smtClean="0">
                <a:solidFill>
                  <a:srgbClr val="FF0000"/>
                </a:solidFill>
                <a:latin typeface="Trebuchet MS"/>
                <a:ea typeface="+mn-ea"/>
                <a:cs typeface="B Titr" panose="00000700000000000000" pitchFamily="2" charset="-78"/>
              </a:rPr>
              <a:t>.</a:t>
            </a:r>
            <a:endParaRPr lang="en-US" sz="1600" dirty="0" smtClean="0">
              <a:solidFill>
                <a:srgbClr val="FF0000"/>
              </a:solidFill>
              <a:latin typeface="Trebuchet MS"/>
              <a:ea typeface="+mn-ea"/>
              <a:cs typeface="B Titr" panose="00000700000000000000" pitchFamily="2" charset="-78"/>
            </a:endParaRPr>
          </a:p>
          <a:p>
            <a:pPr>
              <a:defRPr/>
            </a:pPr>
            <a:r>
              <a:rPr lang="fa-IR" sz="1600" dirty="0" smtClean="0">
                <a:solidFill>
                  <a:prstClr val="black">
                    <a:lumMod val="75000"/>
                    <a:lumOff val="25000"/>
                  </a:prstClr>
                </a:solidFill>
                <a:latin typeface="Trebuchet MS"/>
                <a:ea typeface="+mn-ea"/>
                <a:cs typeface="B Titr" panose="00000700000000000000" pitchFamily="2" charset="-78"/>
              </a:rPr>
              <a:t> </a:t>
            </a:r>
            <a:r>
              <a:rPr lang="fa-IR" sz="1600" dirty="0">
                <a:solidFill>
                  <a:prstClr val="black">
                    <a:lumMod val="75000"/>
                    <a:lumOff val="25000"/>
                  </a:prstClr>
                </a:solidFill>
                <a:latin typeface="Trebuchet MS"/>
                <a:ea typeface="+mn-ea"/>
                <a:cs typeface="B Titr" panose="00000700000000000000" pitchFamily="2" charset="-78"/>
              </a:rPr>
              <a:t>مردم اعتقاد داشتند که در خانه می مانیم و دیگر نه ابولایی خواهد بود و نه درمانی لازم است و نه مرگی رخ خواهد داد چون ابولا بیماری مناطق روستایی و دوردست است و حتی ترجیح می دادند اگر می میرند در خانه خود بمیرند. </a:t>
            </a:r>
            <a:endParaRPr lang="en-US" sz="1600" dirty="0" smtClean="0">
              <a:solidFill>
                <a:prstClr val="black">
                  <a:lumMod val="75000"/>
                  <a:lumOff val="25000"/>
                </a:prstClr>
              </a:solidFill>
              <a:latin typeface="Trebuchet MS"/>
              <a:ea typeface="+mn-ea"/>
              <a:cs typeface="B Titr" panose="00000700000000000000" pitchFamily="2" charset="-78"/>
            </a:endParaRPr>
          </a:p>
          <a:p>
            <a:pPr>
              <a:defRPr/>
            </a:pPr>
            <a:r>
              <a:rPr lang="fa-IR" sz="1600" dirty="0" smtClean="0">
                <a:solidFill>
                  <a:srgbClr val="FF0000"/>
                </a:solidFill>
                <a:latin typeface="Trebuchet MS"/>
                <a:ea typeface="+mn-ea"/>
                <a:cs typeface="B Titr" panose="00000700000000000000" pitchFamily="2" charset="-78"/>
              </a:rPr>
              <a:t>درک </a:t>
            </a:r>
            <a:r>
              <a:rPr lang="fa-IR" sz="1600" dirty="0">
                <a:solidFill>
                  <a:srgbClr val="FF0000"/>
                </a:solidFill>
                <a:latin typeface="Trebuchet MS"/>
                <a:ea typeface="+mn-ea"/>
                <a:cs typeface="B Titr" panose="00000700000000000000" pitchFamily="2" charset="-78"/>
              </a:rPr>
              <a:t>خطر به شدت پایین بود </a:t>
            </a:r>
            <a:r>
              <a:rPr lang="fa-IR" sz="1600" dirty="0">
                <a:solidFill>
                  <a:prstClr val="black">
                    <a:lumMod val="75000"/>
                    <a:lumOff val="25000"/>
                  </a:prstClr>
                </a:solidFill>
                <a:latin typeface="Trebuchet MS"/>
                <a:ea typeface="+mn-ea"/>
                <a:cs typeface="B Titr" panose="00000700000000000000" pitchFamily="2" charset="-78"/>
              </a:rPr>
              <a:t>و فرهنگ منطقه اجازه نمی داد جز به </a:t>
            </a:r>
            <a:r>
              <a:rPr lang="fa-IR" sz="1600" dirty="0">
                <a:solidFill>
                  <a:srgbClr val="FF0000"/>
                </a:solidFill>
                <a:latin typeface="Trebuchet MS"/>
                <a:ea typeface="+mn-ea"/>
                <a:cs typeface="B Titr" panose="00000700000000000000" pitchFamily="2" charset="-78"/>
              </a:rPr>
              <a:t>طرح توطئه سپیدپوستان و شایعه سازی </a:t>
            </a:r>
            <a:r>
              <a:rPr lang="fa-IR" sz="1600" dirty="0">
                <a:solidFill>
                  <a:prstClr val="black">
                    <a:lumMod val="75000"/>
                    <a:lumOff val="25000"/>
                  </a:prstClr>
                </a:solidFill>
                <a:latin typeface="Trebuchet MS"/>
                <a:ea typeface="+mn-ea"/>
                <a:cs typeface="B Titr" panose="00000700000000000000" pitchFamily="2" charset="-78"/>
              </a:rPr>
              <a:t>به موضوع دیگری باور داشته باشند</a:t>
            </a:r>
            <a:endParaRPr lang="fa-IR" sz="1600" b="1" kern="0" dirty="0">
              <a:solidFill>
                <a:schemeClr val="accent6">
                  <a:lumMod val="75000"/>
                </a:schemeClr>
              </a:solidFill>
              <a:effectLst>
                <a:outerShdw blurRad="38100" dist="25400" dir="5400000" algn="tl" rotWithShape="0">
                  <a:srgbClr val="000000">
                    <a:alpha val="43000"/>
                  </a:srgbClr>
                </a:outerShdw>
              </a:effectLst>
              <a:cs typeface="B Titr" panose="00000700000000000000" pitchFamily="2" charset="-78"/>
            </a:endParaRPr>
          </a:p>
        </p:txBody>
      </p:sp>
    </p:spTree>
    <p:extLst>
      <p:ext uri="{BB962C8B-B14F-4D97-AF65-F5344CB8AC3E}">
        <p14:creationId xmlns:p14="http://schemas.microsoft.com/office/powerpoint/2010/main" val="3954070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۲- اقدامات مرتبط با رویکرد مشارکت اجتماعی</a:t>
            </a:r>
          </a:p>
        </p:txBody>
      </p:sp>
      <p:sp>
        <p:nvSpPr>
          <p:cNvPr id="5" name="Title 1"/>
          <p:cNvSpPr txBox="1">
            <a:spLocks noGrp="1"/>
          </p:cNvSpPr>
          <p:nvPr>
            <p:ph type="body" idx="1"/>
          </p:nvPr>
        </p:nvSpPr>
        <p:spPr bwMode="auto">
          <a:xfrm>
            <a:off x="115547" y="914400"/>
            <a:ext cx="8799853" cy="20574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2200" b="1" kern="0" dirty="0" smtClean="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 </a:t>
            </a:r>
            <a:r>
              <a:rPr lang="fa-IR" sz="22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نقش معلمان، اساتید و مؤسسات آموزشی</a:t>
            </a:r>
          </a:p>
          <a:p>
            <a:pPr marL="0" indent="0">
              <a:buNone/>
            </a:pPr>
            <a:endPar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•بهره گیری حداکثری از برنامه های آموزشی مبتنی بر شواهد جهت افزایش تاب آوری دربرابر اطلاعات غلط:</a:t>
            </a:r>
          </a:p>
          <a:p>
            <a:pPr marL="0" indent="0">
              <a:buNone/>
            </a:pP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برنامه‌های سواد رسانه‌ای، علمی، دیجیتال، آماری و سواد سلامت باید در تمامی مقاطع تحصیلی ازجمله ابتدایی، متوسطه، دانشگاه و جامعه اجرا شود. مربیان علاوه بر اینکه به مردم یاد می‌دهند چگونه در مورد اعتبار اخبار و سایر محتواها آگاه‌تر باشند، باید مجموعه وسیع‌تری از موضوعات را آموزش دهند مانند طغیان اطلاعات، زیرساخت‌های اینترنتی، چالش‌های تولید محتوا، تأثیر الگوها بر خروجی‌های دیجیتال، سوگیری الگو ها، اطلاعات نادرست تولید شده توسط هوش مصنوعی (مثل شایعات بی اساس)، مهارت‌های تأیید بصری، و نحوه صحبت کردن با دوستان و خانواده‌ای که اطلاعات نادرست را به اشتراک می‌گذارند.</a:t>
            </a:r>
          </a:p>
        </p:txBody>
      </p:sp>
      <p:sp>
        <p:nvSpPr>
          <p:cNvPr id="9" name="Title 1"/>
          <p:cNvSpPr txBox="1">
            <a:spLocks/>
          </p:cNvSpPr>
          <p:nvPr/>
        </p:nvSpPr>
        <p:spPr bwMode="auto">
          <a:xfrm>
            <a:off x="152400" y="3390900"/>
            <a:ext cx="8763000" cy="1219200"/>
          </a:xfrm>
          <a:prstGeom prst="rect">
            <a:avLst/>
          </a:prstGeom>
          <a:solidFill>
            <a:schemeClr val="accent4">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r>
              <a:rPr lang="fa-IR" sz="18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آموزش </a:t>
            </a:r>
            <a:r>
              <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 دانش‌آموزان و عموم مردم در مورد روش ها و ترفندهایی که افراد اطلاعات غلط را منتشر می‌کنند :</a:t>
            </a:r>
          </a:p>
          <a:p>
            <a:pPr marL="0" indent="0">
              <a:buNone/>
            </a:pPr>
            <a:r>
              <a:rPr lang="fa-IR" sz="15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تحقیقات اخیر حاکی از آن است که آموزش مردم برای شناسایی این ترفندها می‌تواند تمایل افراد برای انتشار اطلاعات غلط را کاهش دهد. ترفند ها شامل گمراه کردن کاربران با خطاهای استدلالی، ایجاد انتظارات غیرممکن برای تحقیقات علمی، سرکوب شواهد، مغالطه و تئوری های توطئه هستند.</a:t>
            </a:r>
          </a:p>
        </p:txBody>
      </p:sp>
      <p:sp>
        <p:nvSpPr>
          <p:cNvPr id="6" name="Title 1"/>
          <p:cNvSpPr txBox="1">
            <a:spLocks/>
          </p:cNvSpPr>
          <p:nvPr/>
        </p:nvSpPr>
        <p:spPr bwMode="auto">
          <a:xfrm>
            <a:off x="115547" y="5029200"/>
            <a:ext cx="8763000" cy="914400"/>
          </a:xfrm>
          <a:prstGeom prst="rect">
            <a:avLst/>
          </a:prstGeom>
          <a:solidFill>
            <a:schemeClr val="accent5">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r>
              <a:rPr lang="fa-IR" sz="18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تعیین </a:t>
            </a:r>
            <a:r>
              <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معیارهای کیفی برای ارزیابی پیشرفت در سواد رسانه و اطلاعات:</a:t>
            </a:r>
          </a:p>
          <a:p>
            <a:pPr marL="0" indent="0">
              <a:buNone/>
            </a:pPr>
            <a:r>
              <a:rPr lang="fa-IR" sz="15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هرچند اقدامات قابل توجهی در زمینه سواد رسانه ای و اطلاعاتی انجام می شود، اما بر اساس مطالعات کیفی می توان شیوه های آموزشی موثرتر طراحی نمود.</a:t>
            </a:r>
          </a:p>
        </p:txBody>
      </p:sp>
    </p:spTree>
    <p:extLst>
      <p:ext uri="{BB962C8B-B14F-4D97-AF65-F5344CB8AC3E}">
        <p14:creationId xmlns:p14="http://schemas.microsoft.com/office/powerpoint/2010/main" val="96244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49357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معلمان، اساتید و مؤسسات آموزشی در </a:t>
            </a: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itle 1"/>
          <p:cNvSpPr txBox="1">
            <a:spLocks noGrp="1"/>
          </p:cNvSpPr>
          <p:nvPr>
            <p:ph type="body" idx="1"/>
          </p:nvPr>
        </p:nvSpPr>
        <p:spPr bwMode="auto">
          <a:xfrm>
            <a:off x="115547" y="1447800"/>
            <a:ext cx="8908848" cy="476423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برنامه‌های </a:t>
            </a:r>
            <a:r>
              <a:rPr lang="fa-IR" sz="2400" b="1" kern="0" dirty="0">
                <a:solidFill>
                  <a:srgbClr val="00206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سواد رسانه‌ای</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2400" b="1" kern="0" dirty="0">
                <a:solidFill>
                  <a:srgbClr val="00206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علمی</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2400" b="1" kern="0" dirty="0">
                <a:solidFill>
                  <a:srgbClr val="00206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دیجیتال</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2400" b="1" kern="0" dirty="0">
                <a:solidFill>
                  <a:srgbClr val="00206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آماری</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و </a:t>
            </a:r>
            <a:r>
              <a:rPr lang="fa-IR" sz="2400" b="1" kern="0" dirty="0">
                <a:solidFill>
                  <a:srgbClr val="00206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سواد سلامت </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باید در </a:t>
            </a:r>
            <a:r>
              <a:rPr lang="fa-IR" sz="2400" b="1" kern="0" dirty="0">
                <a:solidFill>
                  <a:srgbClr val="00206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تمامی مقاطع تحصیلی ازجمله ابتدایی، متوسطه، دانشگاه و جامعه </a:t>
            </a:r>
            <a:r>
              <a:rPr lang="fa-IR" sz="24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اجرا شود. </a:t>
            </a:r>
            <a:endParaRPr lang="fa-IR" sz="2400" b="1" kern="0" dirty="0">
              <a:solidFill>
                <a:srgbClr val="C0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7" name="Title 1"/>
          <p:cNvSpPr txBox="1">
            <a:spLocks/>
          </p:cNvSpPr>
          <p:nvPr/>
        </p:nvSpPr>
        <p:spPr bwMode="auto">
          <a:xfrm>
            <a:off x="115547" y="589166"/>
            <a:ext cx="8901921" cy="706234"/>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20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بهره </a:t>
            </a:r>
            <a:r>
              <a:rPr lang="fa-IR" sz="20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گیری حداکثری از برنامه های آموزشی مبتنی بر شواهد جهت افزایش تاب آوری در برابر </a:t>
            </a:r>
            <a:r>
              <a:rPr lang="en-US" sz="20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r>
              <a:rPr lang="en-US" sz="20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20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endParaRPr lang="fa-IR" sz="20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15547" y="3309503"/>
            <a:ext cx="8908848" cy="28956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مربیان علاوه بر اینکه به مردم یاد می‌دهند چگونه در مورد اعتبار اخبار و سایر محتواها آگاه‌تر </a:t>
            </a: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باشند</a:t>
            </a:r>
          </a:p>
          <a:p>
            <a:pPr lvl="0" algn="ctr">
              <a:defRPr/>
            </a:pP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باید مجموعه وسیع‌تری از موضوعات را آموزش دهند </a:t>
            </a: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مانند:</a:t>
            </a:r>
          </a:p>
          <a:p>
            <a:pPr lvl="0" algn="ctr">
              <a:defRPr/>
            </a:pPr>
            <a:endPar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طغیان اطلاعات، زیرساخت‌های اینترنتی، چالش‌های تولید محتوا، تأثیر الگوها بر خروجی‌های دیجیتال، سوگیری الگو ها، اطلاعات نادرست تولید شده توسط هوش مصنوعی (مثل شایعات بی اساس)، مهارت‌های تأیید </a:t>
            </a: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بصری</a:t>
            </a:r>
          </a:p>
          <a:p>
            <a:pPr lvl="0" algn="ctr">
              <a:defRPr/>
            </a:pPr>
            <a:endPar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و نحوه صحبت کردن با دوستان و خانواده‌ای که اطلاعات نادرست را به اشتراک می‌گذارند. </a:t>
            </a:r>
          </a:p>
        </p:txBody>
      </p:sp>
    </p:spTree>
    <p:extLst>
      <p:ext uri="{BB962C8B-B14F-4D97-AF65-F5344CB8AC3E}">
        <p14:creationId xmlns:p14="http://schemas.microsoft.com/office/powerpoint/2010/main" val="37566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49357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معلمان، اساتید و مؤسسات آموزشی در </a:t>
            </a: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itle 1"/>
          <p:cNvSpPr txBox="1">
            <a:spLocks noGrp="1"/>
          </p:cNvSpPr>
          <p:nvPr>
            <p:ph type="body" idx="1"/>
          </p:nvPr>
        </p:nvSpPr>
        <p:spPr bwMode="auto">
          <a:xfrm>
            <a:off x="115547" y="1447800"/>
            <a:ext cx="8908848" cy="476423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تحقیقات اخیر حاکی از آن است که آموزش مردم برای شناسایی این ترفندها می‌تواند تمایل افراد برای اشتراک‌گذاری </a:t>
            </a:r>
            <a:r>
              <a:rPr lang="en-US"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را کاهش دهد.</a:t>
            </a:r>
          </a:p>
          <a:p>
            <a:pPr marL="0" indent="0">
              <a:buNone/>
            </a:pPr>
            <a:endParaRPr lang="fa-IR"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24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ترفند ها شامل گمراه کردن کاربران با خطاهای استدلالی، ایجاد انتظارات غیرممکن برای تحقیقات علمی، سرکوب شواهد، مغالطه و تئوری های توطئه هستند.</a:t>
            </a:r>
            <a:endParaRPr lang="fa-IR"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7" name="Title 1"/>
          <p:cNvSpPr txBox="1">
            <a:spLocks/>
          </p:cNvSpPr>
          <p:nvPr/>
        </p:nvSpPr>
        <p:spPr bwMode="auto">
          <a:xfrm>
            <a:off x="115547" y="652034"/>
            <a:ext cx="8901921" cy="706234"/>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آموزش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 دانش‌آموزان و عموم مردم در مورد روش ها و ترفندهایی که افراد </a:t>
            </a:r>
            <a:r>
              <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را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منتشر می‌کنند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23860" y="4532345"/>
            <a:ext cx="8908848" cy="794902"/>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هرچند اقدامات قابل توجهی در زمینه سواد رسانه ای و اطلاعاتی انجام می شود، اما بر اساس مطالعات کیفی می توان شیوه های آموزشی موثرتر طراحی نمود.</a:t>
            </a:r>
            <a:endPar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a:t>
            </a:r>
          </a:p>
        </p:txBody>
      </p:sp>
      <p:sp>
        <p:nvSpPr>
          <p:cNvPr id="9" name="Title 1"/>
          <p:cNvSpPr txBox="1">
            <a:spLocks/>
          </p:cNvSpPr>
          <p:nvPr/>
        </p:nvSpPr>
        <p:spPr bwMode="auto">
          <a:xfrm>
            <a:off x="115546" y="3743847"/>
            <a:ext cx="8901921" cy="5334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24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تعیین </a:t>
            </a:r>
            <a:r>
              <a:rPr lang="fa-IR" sz="24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معیارهای کیفی برای ارزیابی پیشرفت در سواد رسانه و اطلاعات</a:t>
            </a:r>
            <a:r>
              <a:rPr lang="fa-IR" sz="24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24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4028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547" y="228601"/>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۲- اقدامات مرتبط با رویکرد مشارکت اجتماعی</a:t>
            </a:r>
          </a:p>
        </p:txBody>
      </p:sp>
      <p:sp>
        <p:nvSpPr>
          <p:cNvPr id="5" name="Title 1"/>
          <p:cNvSpPr txBox="1">
            <a:spLocks noGrp="1"/>
          </p:cNvSpPr>
          <p:nvPr>
            <p:ph type="body" idx="1"/>
          </p:nvPr>
        </p:nvSpPr>
        <p:spPr bwMode="auto">
          <a:xfrm>
            <a:off x="115547" y="914400"/>
            <a:ext cx="8799853" cy="16764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2200" b="1" kern="0" dirty="0" smtClean="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پ- </a:t>
            </a:r>
            <a:r>
              <a:rPr lang="fa-IR" sz="2200" b="1" kern="0" dirty="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نقش کادر بهداشت و درمان و مراکز بهداشتی </a:t>
            </a:r>
            <a:r>
              <a:rPr lang="fa-IR" sz="2200" b="1" kern="0" dirty="0" smtClean="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درمانی</a:t>
            </a:r>
          </a:p>
          <a:p>
            <a:pPr marL="0" indent="0">
              <a:buNone/>
            </a:pPr>
            <a:r>
              <a:rPr lang="fa-IR" sz="2200" b="1" kern="0" dirty="0" smtClean="0">
                <a:solidFill>
                  <a:srgbClr val="0070C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endPar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a:p>
            <a:pPr marL="0" indent="0">
              <a:buNone/>
            </a:pPr>
            <a:r>
              <a:rPr lang="fa-IR" sz="18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•تعامل </a:t>
            </a:r>
            <a:r>
              <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فعال با بیماران و مردم در مورد اخبار جعلی و خلاف واقع:</a:t>
            </a:r>
          </a:p>
          <a:p>
            <a:pPr marL="0" indent="0" algn="just">
              <a:buNone/>
            </a:pPr>
            <a:r>
              <a:rPr lang="fa-IR" sz="15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پزشکان، پرستاران و سایر کارکنان حوزه سلامت بسیار مورد اعتماد مردم هستند و می توانند در ارائه اطلاعات صحیح موثر باشند. باید برای ارزیابی دانش، باور و ارزش های بیماران زمان بگذارند. با همدلی گوش کنند و با زبان بیمار اطلاعات غلط را تصحیح کنند. از اصطلاحات علمی کمتر استفاده کنند و از هر فرصتی برای افزایش سواد سلامت مردم استفاده کنند.</a:t>
            </a:r>
          </a:p>
        </p:txBody>
      </p:sp>
      <p:sp>
        <p:nvSpPr>
          <p:cNvPr id="9" name="Title 1"/>
          <p:cNvSpPr txBox="1">
            <a:spLocks/>
          </p:cNvSpPr>
          <p:nvPr/>
        </p:nvSpPr>
        <p:spPr bwMode="auto">
          <a:xfrm>
            <a:off x="90609" y="2895600"/>
            <a:ext cx="8763000" cy="990600"/>
          </a:xfrm>
          <a:prstGeom prst="rect">
            <a:avLst/>
          </a:prstGeom>
          <a:solidFill>
            <a:schemeClr val="accent4">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r>
              <a:rPr lang="fa-IR" sz="18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استفاده </a:t>
            </a:r>
            <a:r>
              <a:rPr lang="fa-IR" sz="18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فضای مجازی و شبکه های اجتماعی برای انتشار اطلاعات صحیح:</a:t>
            </a:r>
          </a:p>
          <a:p>
            <a:pPr marL="0" indent="0">
              <a:buNone/>
            </a:pPr>
            <a:r>
              <a:rPr lang="fa-IR" sz="15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سازمان ها می توانند تعدادی از افراد خود را بعنوان داوطلب متخصص سلامت آموزش دهند. سپس این افراد محتوا، اطلاعات صحیح و مطالعات به روز را در اختیار دیگران قرار دهند.</a:t>
            </a:r>
          </a:p>
        </p:txBody>
      </p:sp>
      <p:sp>
        <p:nvSpPr>
          <p:cNvPr id="6" name="Title 1"/>
          <p:cNvSpPr txBox="1">
            <a:spLocks/>
          </p:cNvSpPr>
          <p:nvPr/>
        </p:nvSpPr>
        <p:spPr bwMode="auto">
          <a:xfrm>
            <a:off x="152400" y="4174374"/>
            <a:ext cx="8763000" cy="1159625"/>
          </a:xfrm>
          <a:prstGeom prst="rect">
            <a:avLst/>
          </a:prstGeom>
          <a:solidFill>
            <a:schemeClr val="accent5">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342900" indent="-3429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defTabSz="685800" rtl="1"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defTabSz="685800" rtl="1"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defTabSz="685800" rtl="1"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700" b="1" i="1" dirty="0" smtClean="0">
                <a:solidFill>
                  <a:srgbClr val="C00000"/>
                </a:solidFill>
                <a:latin typeface="Times New Roman" panose="02020603050405020304" pitchFamily="18" charset="0"/>
                <a:ea typeface="Times New Roman" panose="02020603050405020304" pitchFamily="18" charset="0"/>
                <a:cs typeface="B Titr" panose="00000700000000000000" pitchFamily="2" charset="-78"/>
              </a:rPr>
              <a:t>•</a:t>
            </a:r>
            <a:r>
              <a:rPr lang="fa-IR" sz="1900" b="1" kern="0"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جلب </a:t>
            </a:r>
            <a:r>
              <a:rPr lang="fa-IR" sz="19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مشارکت سمن ها و معتمدین محلی:</a:t>
            </a:r>
          </a:p>
          <a:p>
            <a:pPr marL="0" indent="0">
              <a:buNone/>
            </a:pPr>
            <a:r>
              <a:rPr lang="fa-IR" sz="1600" b="1" kern="0"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نه تنها مراکز بهداشتی درمانی می توانند پیام های بهداشتی را به مردم محلی منتقل کنند. سمن ها، در کنار خانه های بهداشت و پایگاه های بهداشتی می توانند نیاز آموزشی، دغدغه های مردم، سوابق و تجربیات آنها را به سطوح بالاتر منتقل کرده و سپس به مردم بازخورد دهند.</a:t>
            </a:r>
          </a:p>
        </p:txBody>
      </p:sp>
    </p:spTree>
    <p:extLst>
      <p:ext uri="{BB962C8B-B14F-4D97-AF65-F5344CB8AC3E}">
        <p14:creationId xmlns:p14="http://schemas.microsoft.com/office/powerpoint/2010/main" val="389934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7620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متخصصین بهداشت و درمان و مراکز بهداشتی درمانی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itle 1"/>
          <p:cNvSpPr txBox="1">
            <a:spLocks noGrp="1"/>
          </p:cNvSpPr>
          <p:nvPr>
            <p:ph type="body" idx="1"/>
          </p:nvPr>
        </p:nvSpPr>
        <p:spPr bwMode="auto">
          <a:xfrm>
            <a:off x="115547" y="1447800"/>
            <a:ext cx="8917161" cy="476423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kern="0"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endParaRPr lang="fa-IR"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7" name="Title 1"/>
          <p:cNvSpPr txBox="1">
            <a:spLocks/>
          </p:cNvSpPr>
          <p:nvPr/>
        </p:nvSpPr>
        <p:spPr bwMode="auto">
          <a:xfrm>
            <a:off x="130787" y="876300"/>
            <a:ext cx="8901921" cy="5334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تعامل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فعال با بیماران و مردم در مورد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428847" y="1752600"/>
            <a:ext cx="8305800" cy="36957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endPar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پزشکان</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پرستاران و سایر کارکنان حوزه سلامت بسیار مورد اعتماد مردم هستند و می توانند در ارائه اطلاعات صحیح موثر باشند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باید برای ارزیابی دانش، باور و ارزش های بیماران زمان بگذارند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با همدلی گوش کنند و با زبان بیمار اطلاعات غلط را تصحیح کنند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 اصطلاحات علمی کمتر استفاده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کنند</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 از هر فرصتی برای افزایش سواد سلامت مردم استفاده کنند </a:t>
            </a: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Tree>
    <p:extLst>
      <p:ext uri="{BB962C8B-B14F-4D97-AF65-F5344CB8AC3E}">
        <p14:creationId xmlns:p14="http://schemas.microsoft.com/office/powerpoint/2010/main" val="158908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7620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متخصصین بهداشت و درمان و مراکز بهداشتی درمانی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30787" y="876300"/>
            <a:ext cx="8901921" cy="5334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استفاده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فضای مجازی و شبکه های اجتماعی برای انتشار اطلاعات صحیح</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228600" y="4038600"/>
            <a:ext cx="8795795" cy="20574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نه تنها مراکز بهداشتی درمانی می توانند پیام های بهداشتی را به مردم محلی منتقل کنند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سمن ها، در کنار خانه های بهداشت و پایگاه های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بهداشتی</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می توانند نیاز آموزشی، دغدغه های مردم، سوابق و تجربیات آنها را به سطوح بالاتر منتقل کرده و سپس به مردم بازخورد دهند.</a:t>
            </a:r>
          </a:p>
        </p:txBody>
      </p:sp>
      <p:sp>
        <p:nvSpPr>
          <p:cNvPr id="9" name="Title 1"/>
          <p:cNvSpPr txBox="1">
            <a:spLocks/>
          </p:cNvSpPr>
          <p:nvPr/>
        </p:nvSpPr>
        <p:spPr bwMode="auto">
          <a:xfrm>
            <a:off x="151569" y="1460962"/>
            <a:ext cx="8893608" cy="12573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سازمان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ها می توانند تعدادی از افراد خود را بعنوان داوطلب متخصص سلامت آموزش دهند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سپس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این افراد محتوا، اطلاعات صحیح و مطالعات به روز را در اختیار دیگران قرار دهند.</a:t>
            </a:r>
          </a:p>
        </p:txBody>
      </p:sp>
      <p:sp>
        <p:nvSpPr>
          <p:cNvPr id="10" name="Title 1"/>
          <p:cNvSpPr txBox="1">
            <a:spLocks noGrp="1"/>
          </p:cNvSpPr>
          <p:nvPr>
            <p:ph type="body" idx="1"/>
          </p:nvPr>
        </p:nvSpPr>
        <p:spPr bwMode="auto">
          <a:xfrm>
            <a:off x="168003" y="2997431"/>
            <a:ext cx="8916987" cy="7620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جلب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مشارکت سمن ها و معتمدین محلی برای حل  چالش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013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خبرنگاران و اصحاب رسانه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87838" y="737062"/>
            <a:ext cx="8901921" cy="723900"/>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آموزش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 روزنامه نگاران، سردبیران و خبرنگاران را در تشخیص، تصحیح و اجتناب از انتشار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228600" y="4038600"/>
            <a:ext cx="8795795" cy="20574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وقتی موضوعی جدید مانند واکسن مطرح می شود قطعا مردم سوالاتی خواهند داشت</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با پیش بینی و پاسخ پیش دستانه به پرسش های مهم</a:t>
            </a:r>
            <a:r>
              <a:rPr lang="fa-IR" sz="2000" kern="0" cap="none" dirty="0" smtClean="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en-US" sz="2000" kern="0" cap="none" dirty="0" smtClean="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endParaRPr lang="fa-IR" sz="2000" kern="0" cap="none" dirty="0" smtClean="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می توان به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پیشگیری از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و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افزایش سواد سلامت</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سواد رسانه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اطلاعات مردم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کمک کرد.</a:t>
            </a:r>
          </a:p>
        </p:txBody>
      </p:sp>
      <p:sp>
        <p:nvSpPr>
          <p:cNvPr id="9" name="Title 1"/>
          <p:cNvSpPr txBox="1">
            <a:spLocks/>
          </p:cNvSpPr>
          <p:nvPr/>
        </p:nvSpPr>
        <p:spPr bwMode="auto">
          <a:xfrm>
            <a:off x="179692" y="1740131"/>
            <a:ext cx="8893608" cy="1079269"/>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اصحاب رسانه و صدا و سیما باید برنامه های آموزشی همگانی را توسعه دهند و با مدارس، روزنامه ها، سازمان های مردم نهاد، پلتفرم‌های دیجیتال، و سایرین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ذینفعان</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برای دسترسی به آموزش همگانی با کیفیت مشارکت کند.</a:t>
            </a: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68003" y="2997431"/>
            <a:ext cx="8916987"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رصد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فعالانه و رسیدگی به سوالات مردم:</a:t>
            </a:r>
          </a:p>
        </p:txBody>
      </p:sp>
    </p:spTree>
    <p:extLst>
      <p:ext uri="{BB962C8B-B14F-4D97-AF65-F5344CB8AC3E}">
        <p14:creationId xmlns:p14="http://schemas.microsoft.com/office/powerpoint/2010/main" val="6257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خبرنگاران و اصحاب رسانه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87838" y="737062"/>
            <a:ext cx="8901921" cy="5458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فراهم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کردن زمینه ای برای اجتناب از برداشت اشتباه در مذاکرات با موضوعات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بهداشتی:</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228600" y="4038600"/>
            <a:ext cx="8795795" cy="20574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مقالات نهایی نشده آنلاین، تحقیقاتی هستند که قبل از داوری نهایی منتشر می </a:t>
            </a: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شوند</a:t>
            </a:r>
            <a:endParaRPr lang="en-US"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 هرچند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برخی اوقات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ممکن است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حاوی اطلاعات مفیدی برای دانشمندان و مردم باشند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(به ویژه در شرایطی که اطلاعات به سرعت در حال تحول هستند مانند همه گیری ویروس کرونا</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endParaRPr lang="en-US"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اما </a:t>
            </a:r>
            <a:r>
              <a:rPr lang="fa-IR" sz="2000" kern="0" cap="none" dirty="0">
                <a:solidFill>
                  <a:srgbClr val="7030A0"/>
                </a:solidFill>
                <a:effectLst>
                  <a:outerShdw blurRad="38100" dist="25400" dir="5400000" algn="tl" rotWithShape="0">
                    <a:srgbClr val="000000">
                      <a:alpha val="43000"/>
                    </a:srgbClr>
                  </a:outerShdw>
                </a:effectLst>
                <a:latin typeface="Calibri"/>
                <a:ea typeface="+mj-ea"/>
                <a:cs typeface="B Titr" panose="00000700000000000000" pitchFamily="2" charset="-78"/>
              </a:rPr>
              <a:t>چون نهایی نشده اند باید قبل از رسانه ای نمودن محتویات اینگونه مقالات از نظرات کارشناسان و خبرگان استفاده نمود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مردم را نیز در جریان موضوع و محتوای درست قرار داد.</a:t>
            </a:r>
          </a:p>
        </p:txBody>
      </p:sp>
      <p:sp>
        <p:nvSpPr>
          <p:cNvPr id="9" name="Title 1"/>
          <p:cNvSpPr txBox="1">
            <a:spLocks/>
          </p:cNvSpPr>
          <p:nvPr/>
        </p:nvSpPr>
        <p:spPr bwMode="auto">
          <a:xfrm>
            <a:off x="179692" y="1524000"/>
            <a:ext cx="8893608" cy="1600199"/>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وقتی دیدگاه های متضاد پیرامون یک موضوع وجود دارد، می توان به مردم برای شناخت اینکه کدام دیدگاه مطرح شده علمی تر است کمک کرد. </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برای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این کار باید به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وزن علمی شواهد موجود در اختلاف نظر کارشناسان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توجه نمود </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اگر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شواهد موجود قوی نیست، از جانبداری بی اساس خودداری کرد.</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07408" y="3271404"/>
            <a:ext cx="8916987"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بررسی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دقیق اطلاعات موجود در مقالات داوری نشده</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316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خبرنگاران و اصحاب رسانه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87838" y="737062"/>
            <a:ext cx="8916987" cy="5458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استفاده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منابع معتبر متعدد به ویژه منابع قابل اعتماد محلی:</a:t>
            </a:r>
          </a:p>
        </p:txBody>
      </p:sp>
      <p:sp>
        <p:nvSpPr>
          <p:cNvPr id="6" name="Title 1"/>
          <p:cNvSpPr txBox="1">
            <a:spLocks/>
          </p:cNvSpPr>
          <p:nvPr/>
        </p:nvSpPr>
        <p:spPr bwMode="auto">
          <a:xfrm>
            <a:off x="115548" y="4038600"/>
            <a:ext cx="8908848" cy="22860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سرتیتر ها اغلب </a:t>
            </a: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آن چیزی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هستند که مخاطبان می بینند و به خاطر می سپارند. </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گاهی دیده شده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به اسم تحلیل علمی یک شایعه، </a:t>
            </a: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به جای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اشاره صریح به </a:t>
            </a: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حقایق</a:t>
            </a:r>
          </a:p>
          <a:p>
            <a:pPr lvl="0" algn="ctr">
              <a:defRPr/>
            </a:pP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صرفا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به تکرار نشخوارگونه ی جزییات کم ارزش شایعه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می پردازند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تصاویری که همراه سرتیتر هستند به راحتی دستکاری شده و میتوانند بدون سرتیتر منتشر </a:t>
            </a: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شوند</a:t>
            </a:r>
          </a:p>
          <a:p>
            <a:pPr lvl="0" algn="ctr">
              <a:defRPr/>
            </a:pP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در نتیجه افراد باید در انتخاب تصویر دقت کنند چون میتواند منبعی برای </a:t>
            </a:r>
            <a:r>
              <a:rPr lang="en-US" sz="2000" kern="0" cap="none"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باشد</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a:t>
            </a:r>
          </a:p>
        </p:txBody>
      </p:sp>
      <p:sp>
        <p:nvSpPr>
          <p:cNvPr id="9" name="Title 1"/>
          <p:cNvSpPr txBox="1">
            <a:spLocks/>
          </p:cNvSpPr>
          <p:nvPr/>
        </p:nvSpPr>
        <p:spPr bwMode="auto">
          <a:xfrm>
            <a:off x="115548" y="1334194"/>
            <a:ext cx="8908848" cy="193721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تحقیقات در کشورهای مختلف نشان میدهد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که</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میزان اعتماد مردم به افراد تاثیرگذار و نهادها یکسان نیست</a:t>
            </a:r>
            <a:r>
              <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en-US"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در نتیجه علاوه بر وزارت بهداشت و مقامات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رسمی</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باید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از منابع قابل اعتماد محلی مانند بهورز، پزشک، ماما، مراقب سلامت، رسانه های محلی و... </a:t>
            </a:r>
            <a:endPar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به عنوان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منبع انتشار پیام استفاده شود.</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87838" y="3392112"/>
            <a:ext cx="8916987"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استفاده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سرتیتر و تصاویر آگاه کننده بجای القای شوک و هیجان به افکار عمومی:</a:t>
            </a:r>
          </a:p>
        </p:txBody>
      </p:sp>
    </p:spTree>
    <p:extLst>
      <p:ext uri="{BB962C8B-B14F-4D97-AF65-F5344CB8AC3E}">
        <p14:creationId xmlns:p14="http://schemas.microsoft.com/office/powerpoint/2010/main" val="42866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فناوری های دیجیتال در مدیریت</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87838" y="737062"/>
            <a:ext cx="8901921" cy="5458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ارزیابی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فواید و مضرات محصولات و رسیدگی به آسیب های وارده</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50183" y="3505200"/>
            <a:ext cx="8874212" cy="2692631"/>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سازمان های ناظر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باید با </a:t>
            </a: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حفظ حریم خصوصی افراد</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به آنچه در معرض دید مردم قرار دارد، حساس باشند. </a:t>
            </a: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همچنین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اخبار مرتبط را به </a:t>
            </a:r>
            <a:r>
              <a:rPr lang="fa-IR" sz="2000" kern="0" cap="none" dirty="0">
                <a:solidFill>
                  <a:srgbClr val="00B0F0"/>
                </a:solidFill>
                <a:effectLst>
                  <a:outerShdw blurRad="38100" dist="25400" dir="5400000" algn="tl" rotWithShape="0">
                    <a:srgbClr val="000000">
                      <a:alpha val="43000"/>
                    </a:srgbClr>
                  </a:outerShdw>
                </a:effectLst>
                <a:latin typeface="Calibri"/>
                <a:ea typeface="+mj-ea"/>
                <a:cs typeface="B Titr" panose="00000700000000000000" pitchFamily="2" charset="-78"/>
              </a:rPr>
              <a:t>متولیان سلامت بازخورد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دهند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این رصد باید به </a:t>
            </a:r>
            <a:r>
              <a:rPr lang="fa-IR" sz="2000" kern="0" cap="none" dirty="0">
                <a:solidFill>
                  <a:srgbClr val="00B0F0"/>
                </a:solidFill>
                <a:effectLst>
                  <a:outerShdw blurRad="38100" dist="25400" dir="5400000" algn="tl" rotWithShape="0">
                    <a:srgbClr val="000000">
                      <a:alpha val="43000"/>
                    </a:srgbClr>
                  </a:outerShdw>
                </a:effectLst>
                <a:latin typeface="Calibri"/>
                <a:ea typeface="+mj-ea"/>
                <a:cs typeface="B Titr" panose="00000700000000000000" pitchFamily="2" charset="-78"/>
              </a:rPr>
              <a:t>چندین زبان رایج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انجام شده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و</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en-US" sz="2000" kern="0" cap="none"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را </a:t>
            </a:r>
            <a:r>
              <a:rPr lang="fa-IR" sz="2000" kern="0" cap="none" dirty="0">
                <a:solidFill>
                  <a:srgbClr val="00B0F0"/>
                </a:solidFill>
                <a:effectLst>
                  <a:outerShdw blurRad="38100" dist="25400" dir="5400000" algn="tl" rotWithShape="0">
                    <a:srgbClr val="000000">
                      <a:alpha val="43000"/>
                    </a:srgbClr>
                  </a:outerShdw>
                </a:effectLst>
                <a:latin typeface="Calibri"/>
                <a:ea typeface="+mj-ea"/>
                <a:cs typeface="B Titr" panose="00000700000000000000" pitchFamily="2" charset="-78"/>
              </a:rPr>
              <a:t>در برنامه های صوتی و تصویری زنده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نیز تحت نظر بگیرند.</a:t>
            </a:r>
          </a:p>
        </p:txBody>
      </p:sp>
      <p:sp>
        <p:nvSpPr>
          <p:cNvPr id="9" name="Title 1"/>
          <p:cNvSpPr txBox="1">
            <a:spLocks/>
          </p:cNvSpPr>
          <p:nvPr/>
        </p:nvSpPr>
        <p:spPr bwMode="auto">
          <a:xfrm>
            <a:off x="115548" y="1334194"/>
            <a:ext cx="8874212" cy="1256606"/>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مدیریت</a:t>
            </a:r>
            <a:r>
              <a:rPr lang="en-US" sz="2000" kern="0" cap="none" dirty="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2000" kern="0" cap="none"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نیاز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به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سرمایه گذاری جهت به روز رسانی اپلیکیشن های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فضای مجازی،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ایجاد گزینه هشدار جهت جلوگیری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 به اشتراک گذاری </a:t>
            </a:r>
            <a:r>
              <a:rPr lang="en-US" sz="2000" kern="0" cap="none"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و </a:t>
            </a:r>
            <a:r>
              <a:rPr lang="fa-IR" sz="2000" kern="0" cap="none" dirty="0">
                <a:solidFill>
                  <a:srgbClr val="0070C0"/>
                </a:solidFill>
                <a:effectLst>
                  <a:outerShdw blurRad="38100" dist="25400" dir="5400000" algn="tl" rotWithShape="0">
                    <a:srgbClr val="000000">
                      <a:alpha val="43000"/>
                    </a:srgbClr>
                  </a:outerShdw>
                </a:effectLst>
                <a:latin typeface="Calibri"/>
                <a:ea typeface="+mj-ea"/>
                <a:cs typeface="B Titr" panose="00000700000000000000" pitchFamily="2" charset="-78"/>
              </a:rPr>
              <a:t>آسان تر کردن راه برای کاربران جهت گزارش </a:t>
            </a:r>
            <a:r>
              <a:rPr lang="en-US" sz="2000" b="0" kern="0" cap="none" dirty="0">
                <a:solidFill>
                  <a:prstClr val="black"/>
                </a:solidFill>
                <a:effectLst>
                  <a:outerShdw blurRad="38100" dist="25400" dir="5400000" algn="tl" rotWithShape="0">
                    <a:srgbClr val="000000">
                      <a:alpha val="43000"/>
                    </a:srgbClr>
                  </a:outerShdw>
                </a:effectLst>
                <a:latin typeface="Times New Roman" panose="02020603050405020304" pitchFamily="18" charset="0"/>
                <a:ea typeface="+mn-ea"/>
                <a:cs typeface="Times New Roman" panose="02020603050405020304" pitchFamily="18" charset="0"/>
              </a:rPr>
              <a:t>M</a:t>
            </a:r>
            <a:r>
              <a:rPr lang="en-US" sz="2000" kern="0" cap="none" dirty="0" smtClean="0">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isinformation</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دارد</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15548" y="2819400"/>
            <a:ext cx="8874212"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رصد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دقیق اطلاعات و اخبار جهت تجزیه و تحلیل گسترش </a:t>
            </a:r>
            <a:r>
              <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و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پیامدهای آن</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2157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52400" y="152400"/>
            <a:ext cx="8915400" cy="495041"/>
          </a:xfrm>
          <a:solidFill>
            <a:schemeClr val="accent6"/>
          </a:solidFill>
        </p:spPr>
        <p:txBody>
          <a:bodyPr/>
          <a:lstStyle/>
          <a:p>
            <a:pPr>
              <a:defRPr/>
            </a:pPr>
            <a:r>
              <a:rPr lang="fa-IR" sz="2400" b="1" kern="0" dirty="0">
                <a:solidFill>
                  <a:srgbClr val="FF0000"/>
                </a:solidFill>
                <a:effectLst>
                  <a:outerShdw blurRad="38100" dist="25400" dir="5400000" algn="tl" rotWithShape="0">
                    <a:srgbClr val="000000">
                      <a:alpha val="43000"/>
                    </a:srgbClr>
                  </a:outerShdw>
                </a:effectLst>
                <a:cs typeface="B Titr" panose="00000700000000000000" pitchFamily="2" charset="-78"/>
              </a:rPr>
              <a:t>ارتباطات خطر و مشارکت اجتماعی </a:t>
            </a:r>
            <a:r>
              <a:rPr lang="en-US"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RCCE )</a:t>
            </a:r>
            <a:endParaRPr lang="en-US" altLang="en-US" sz="2800" dirty="0" smtClean="0">
              <a:cs typeface="B Titr" panose="00000700000000000000" pitchFamily="2" charset="-78"/>
            </a:endParaRPr>
          </a:p>
        </p:txBody>
      </p:sp>
      <p:sp>
        <p:nvSpPr>
          <p:cNvPr id="5" name="Title 1"/>
          <p:cNvSpPr>
            <a:spLocks noGrp="1"/>
          </p:cNvSpPr>
          <p:nvPr>
            <p:ph idx="1"/>
          </p:nvPr>
        </p:nvSpPr>
        <p:spPr>
          <a:xfrm>
            <a:off x="151014" y="816713"/>
            <a:ext cx="8915400" cy="436014"/>
          </a:xfrm>
          <a:solidFill>
            <a:schemeClr val="accent5">
              <a:lumMod val="20000"/>
              <a:lumOff val="80000"/>
            </a:schemeClr>
          </a:solidFill>
        </p:spPr>
        <p:txBody>
          <a:bodyPr/>
          <a:lstStyle/>
          <a:p>
            <a:pPr>
              <a:defRPr/>
            </a:pPr>
            <a:r>
              <a:rPr lang="fa-IR" sz="1800" dirty="0">
                <a:solidFill>
                  <a:srgbClr val="0070C0"/>
                </a:solidFill>
                <a:latin typeface="Trebuchet MS"/>
                <a:cs typeface="B Titr" panose="00000700000000000000" pitchFamily="2" charset="-78"/>
              </a:rPr>
              <a:t>در فاز دوم، کمپین ها شکل گرفت. </a:t>
            </a:r>
            <a:r>
              <a:rPr lang="fa-IR" sz="1800" i="1" dirty="0">
                <a:solidFill>
                  <a:srgbClr val="FF0000"/>
                </a:solidFill>
                <a:latin typeface="Trebuchet MS"/>
                <a:cs typeface="B Titr" panose="00000700000000000000" pitchFamily="2" charset="-78"/>
              </a:rPr>
              <a:t>هر چند تقاضا برای دانستن بیش از پاسخ های رسانه ای بود</a:t>
            </a:r>
            <a:r>
              <a:rPr lang="fa-IR" sz="1800" dirty="0">
                <a:solidFill>
                  <a:prstClr val="black">
                    <a:lumMod val="75000"/>
                    <a:lumOff val="25000"/>
                  </a:prstClr>
                </a:solidFill>
                <a:latin typeface="Trebuchet MS"/>
                <a:cs typeface="B Titr" panose="00000700000000000000" pitchFamily="2" charset="-78"/>
              </a:rPr>
              <a:t>.</a:t>
            </a:r>
          </a:p>
        </p:txBody>
      </p:sp>
      <p:sp>
        <p:nvSpPr>
          <p:cNvPr id="6" name="Title 1"/>
          <p:cNvSpPr txBox="1">
            <a:spLocks/>
          </p:cNvSpPr>
          <p:nvPr/>
        </p:nvSpPr>
        <p:spPr bwMode="auto">
          <a:xfrm>
            <a:off x="169025" y="1387472"/>
            <a:ext cx="8915400" cy="434074"/>
          </a:xfrm>
          <a:prstGeom prst="rect">
            <a:avLst/>
          </a:prstGeom>
          <a:solidFill>
            <a:schemeClr val="accent5">
              <a:lumMod val="20000"/>
              <a:lumOff val="8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a-IR" sz="1800" dirty="0">
                <a:solidFill>
                  <a:prstClr val="black">
                    <a:lumMod val="75000"/>
                    <a:lumOff val="25000"/>
                  </a:prstClr>
                </a:solidFill>
                <a:latin typeface="Trebuchet MS"/>
                <a:cs typeface="B Titr" panose="00000700000000000000" pitchFamily="2" charset="-78"/>
              </a:rPr>
              <a:t>هدف </a:t>
            </a:r>
            <a:r>
              <a:rPr lang="fa-IR" sz="2400" i="1" dirty="0">
                <a:solidFill>
                  <a:schemeClr val="accent6">
                    <a:lumMod val="75000"/>
                  </a:schemeClr>
                </a:solidFill>
                <a:latin typeface="Trebuchet MS"/>
                <a:cs typeface="B Titr" panose="00000700000000000000" pitchFamily="2" charset="-78"/>
              </a:rPr>
              <a:t>افزایش آگاهی و بسیج اجتماعی </a:t>
            </a:r>
            <a:r>
              <a:rPr lang="fa-IR" sz="1800" dirty="0">
                <a:solidFill>
                  <a:prstClr val="black">
                    <a:lumMod val="75000"/>
                    <a:lumOff val="25000"/>
                  </a:prstClr>
                </a:solidFill>
                <a:latin typeface="Trebuchet MS"/>
                <a:cs typeface="B Titr" panose="00000700000000000000" pitchFamily="2" charset="-78"/>
              </a:rPr>
              <a:t>بود</a:t>
            </a:r>
            <a:endParaRPr lang="en-US" altLang="en-US" sz="1800" dirty="0">
              <a:solidFill>
                <a:prstClr val="black">
                  <a:lumMod val="75000"/>
                  <a:lumOff val="25000"/>
                </a:prstClr>
              </a:solidFill>
              <a:latin typeface="Trebuchet MS"/>
              <a:cs typeface="B Titr" panose="00000700000000000000" pitchFamily="2" charset="-78"/>
            </a:endParaRPr>
          </a:p>
        </p:txBody>
      </p:sp>
      <p:sp>
        <p:nvSpPr>
          <p:cNvPr id="7" name="Title 1"/>
          <p:cNvSpPr txBox="1">
            <a:spLocks/>
          </p:cNvSpPr>
          <p:nvPr/>
        </p:nvSpPr>
        <p:spPr bwMode="auto">
          <a:xfrm>
            <a:off x="124690" y="2843414"/>
            <a:ext cx="8914014" cy="899748"/>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a-IR" sz="1800" dirty="0">
                <a:solidFill>
                  <a:srgbClr val="0070C0"/>
                </a:solidFill>
                <a:latin typeface="Trebuchet MS"/>
                <a:cs typeface="B Titr" panose="00000700000000000000" pitchFamily="2" charset="-78"/>
              </a:rPr>
              <a:t>پیام های کمپین ها </a:t>
            </a:r>
            <a:r>
              <a:rPr lang="fa-IR" sz="1800" dirty="0">
                <a:solidFill>
                  <a:prstClr val="black">
                    <a:lumMod val="75000"/>
                    <a:lumOff val="25000"/>
                  </a:prstClr>
                </a:solidFill>
                <a:latin typeface="Trebuchet MS"/>
                <a:cs typeface="B Titr" panose="00000700000000000000" pitchFamily="2" charset="-78"/>
              </a:rPr>
              <a:t>تغییر کرده بود و در مورد علائم و نشانه های بیماری می نوشتند و</a:t>
            </a:r>
            <a:r>
              <a:rPr lang="fa-IR" sz="2400" dirty="0">
                <a:solidFill>
                  <a:srgbClr val="FF0000"/>
                </a:solidFill>
                <a:cs typeface="B Titr" panose="00000700000000000000" pitchFamily="2" charset="-78"/>
              </a:rPr>
              <a:t> </a:t>
            </a:r>
            <a:r>
              <a:rPr lang="fa-IR" sz="2400" i="1" dirty="0">
                <a:solidFill>
                  <a:schemeClr val="accent6">
                    <a:lumMod val="75000"/>
                  </a:schemeClr>
                </a:solidFill>
                <a:latin typeface="Trebuchet MS"/>
                <a:cs typeface="B Titr" panose="00000700000000000000" pitchFamily="2" charset="-78"/>
              </a:rPr>
              <a:t>هدف افزایش آگاهی بود. "ابولا یک واقعیت است!". </a:t>
            </a:r>
            <a:endParaRPr lang="en-US" altLang="en-US" sz="2400" i="1" dirty="0">
              <a:solidFill>
                <a:schemeClr val="accent6">
                  <a:lumMod val="75000"/>
                </a:schemeClr>
              </a:solidFill>
              <a:latin typeface="Trebuchet MS"/>
              <a:cs typeface="B Titr" panose="00000700000000000000" pitchFamily="2" charset="-78"/>
            </a:endParaRPr>
          </a:p>
        </p:txBody>
      </p:sp>
      <p:sp>
        <p:nvSpPr>
          <p:cNvPr id="2" name="Rectangle 1"/>
          <p:cNvSpPr/>
          <p:nvPr/>
        </p:nvSpPr>
        <p:spPr>
          <a:xfrm>
            <a:off x="241069" y="2013453"/>
            <a:ext cx="8839200" cy="646331"/>
          </a:xfrm>
          <a:prstGeom prst="rect">
            <a:avLst/>
          </a:prstGeom>
        </p:spPr>
        <p:txBody>
          <a:bodyPr wrap="square">
            <a:spAutoFit/>
          </a:bodyPr>
          <a:lstStyle/>
          <a:p>
            <a:pPr algn="r" rtl="1"/>
            <a:r>
              <a:rPr lang="fa-IR" dirty="0">
                <a:solidFill>
                  <a:prstClr val="black">
                    <a:lumMod val="75000"/>
                    <a:lumOff val="25000"/>
                  </a:prstClr>
                </a:solidFill>
                <a:latin typeface="Trebuchet MS"/>
                <a:cs typeface="B Titr" panose="00000700000000000000" pitchFamily="2" charset="-78"/>
              </a:rPr>
              <a:t>به تدریج ابولا در شهرهای بزرگ گسترش می یافت. رفتارهای پرخطری مانند تدفین غیربهداشتی و عدم رعایت پروتکل های بهداشتی منجر به شعله ور شدن بیشتر بیماری شده بود و اجساد در خیابان ها رها می شدند</a:t>
            </a:r>
            <a:endParaRPr lang="en-US" dirty="0">
              <a:solidFill>
                <a:prstClr val="black">
                  <a:lumMod val="75000"/>
                  <a:lumOff val="25000"/>
                </a:prstClr>
              </a:solidFill>
              <a:latin typeface="Trebuchet MS"/>
              <a:cs typeface="B Titr" panose="00000700000000000000" pitchFamily="2" charset="-78"/>
            </a:endParaRPr>
          </a:p>
        </p:txBody>
      </p:sp>
      <p:sp>
        <p:nvSpPr>
          <p:cNvPr id="4" name="Rectangle 3"/>
          <p:cNvSpPr/>
          <p:nvPr/>
        </p:nvSpPr>
        <p:spPr>
          <a:xfrm>
            <a:off x="166255" y="4026366"/>
            <a:ext cx="8914014" cy="1477328"/>
          </a:xfrm>
          <a:prstGeom prst="rect">
            <a:avLst/>
          </a:prstGeom>
          <a:solidFill>
            <a:schemeClr val="accent3">
              <a:lumMod val="20000"/>
              <a:lumOff val="80000"/>
            </a:schemeClr>
          </a:solidFill>
        </p:spPr>
        <p:txBody>
          <a:bodyPr wrap="square">
            <a:spAutoFit/>
          </a:bodyPr>
          <a:lstStyle/>
          <a:p>
            <a:pPr algn="r" rtl="1"/>
            <a:r>
              <a:rPr lang="fa-IR" dirty="0">
                <a:solidFill>
                  <a:srgbClr val="0070C0"/>
                </a:solidFill>
                <a:latin typeface="Trebuchet MS"/>
                <a:cs typeface="B Titr" panose="00000700000000000000" pitchFamily="2" charset="-78"/>
              </a:rPr>
              <a:t>معرفی خطوط تلفن برای ارتباط با مردم و پاسخگویی فعال شد</a:t>
            </a:r>
            <a:r>
              <a:rPr lang="fa-IR" dirty="0">
                <a:solidFill>
                  <a:prstClr val="black">
                    <a:lumMod val="75000"/>
                    <a:lumOff val="25000"/>
                  </a:prstClr>
                </a:solidFill>
                <a:latin typeface="Trebuchet MS"/>
                <a:cs typeface="B Titr" panose="00000700000000000000" pitchFamily="2" charset="-78"/>
              </a:rPr>
              <a:t>. علاوه بر </a:t>
            </a:r>
            <a:r>
              <a:rPr lang="fa-IR" dirty="0">
                <a:solidFill>
                  <a:srgbClr val="0070C0"/>
                </a:solidFill>
                <a:latin typeface="Trebuchet MS"/>
                <a:cs typeface="B Titr" panose="00000700000000000000" pitchFamily="2" charset="-78"/>
              </a:rPr>
              <a:t>رسانه های جمعی</a:t>
            </a:r>
            <a:r>
              <a:rPr lang="fa-IR" dirty="0">
                <a:solidFill>
                  <a:prstClr val="black">
                    <a:lumMod val="75000"/>
                    <a:lumOff val="25000"/>
                  </a:prstClr>
                </a:solidFill>
                <a:latin typeface="Trebuchet MS"/>
                <a:cs typeface="B Titr" panose="00000700000000000000" pitchFamily="2" charset="-78"/>
              </a:rPr>
              <a:t>، از </a:t>
            </a:r>
            <a:r>
              <a:rPr lang="fa-IR" dirty="0">
                <a:solidFill>
                  <a:srgbClr val="0070C0"/>
                </a:solidFill>
                <a:latin typeface="Trebuchet MS"/>
                <a:cs typeface="B Titr" panose="00000700000000000000" pitchFamily="2" charset="-78"/>
              </a:rPr>
              <a:t>ماشین های بلندگو دار</a:t>
            </a:r>
            <a:r>
              <a:rPr lang="fa-IR" dirty="0"/>
              <a:t> </a:t>
            </a:r>
            <a:r>
              <a:rPr lang="fa-IR" dirty="0">
                <a:solidFill>
                  <a:prstClr val="black">
                    <a:lumMod val="75000"/>
                    <a:lumOff val="25000"/>
                  </a:prstClr>
                </a:solidFill>
                <a:latin typeface="Trebuchet MS"/>
                <a:cs typeface="B Titr" panose="00000700000000000000" pitchFamily="2" charset="-78"/>
              </a:rPr>
              <a:t>و</a:t>
            </a:r>
            <a:r>
              <a:rPr lang="fa-IR" dirty="0"/>
              <a:t> </a:t>
            </a:r>
            <a:r>
              <a:rPr lang="fa-IR" dirty="0">
                <a:solidFill>
                  <a:srgbClr val="0070C0"/>
                </a:solidFill>
                <a:latin typeface="Trebuchet MS"/>
                <a:cs typeface="B Titr" panose="00000700000000000000" pitchFamily="2" charset="-78"/>
              </a:rPr>
              <a:t>انواع رسانه های چاپی </a:t>
            </a:r>
            <a:r>
              <a:rPr lang="fa-IR" dirty="0">
                <a:solidFill>
                  <a:prstClr val="black">
                    <a:lumMod val="75000"/>
                    <a:lumOff val="25000"/>
                  </a:prstClr>
                </a:solidFill>
                <a:latin typeface="Trebuchet MS"/>
                <a:cs typeface="B Titr" panose="00000700000000000000" pitchFamily="2" charset="-78"/>
              </a:rPr>
              <a:t>و</a:t>
            </a:r>
            <a:r>
              <a:rPr lang="fa-IR" dirty="0"/>
              <a:t> </a:t>
            </a:r>
            <a:r>
              <a:rPr lang="fa-IR" dirty="0">
                <a:solidFill>
                  <a:srgbClr val="0070C0"/>
                </a:solidFill>
                <a:latin typeface="Trebuchet MS"/>
                <a:cs typeface="B Titr" panose="00000700000000000000" pitchFamily="2" charset="-78"/>
              </a:rPr>
              <a:t>دیوار نویسی </a:t>
            </a:r>
            <a:r>
              <a:rPr lang="fa-IR" dirty="0">
                <a:solidFill>
                  <a:prstClr val="black">
                    <a:lumMod val="75000"/>
                    <a:lumOff val="25000"/>
                  </a:prstClr>
                </a:solidFill>
                <a:latin typeface="Trebuchet MS"/>
                <a:cs typeface="B Titr" panose="00000700000000000000" pitchFamily="2" charset="-78"/>
              </a:rPr>
              <a:t>و</a:t>
            </a:r>
            <a:r>
              <a:rPr lang="fa-IR" dirty="0"/>
              <a:t> </a:t>
            </a:r>
            <a:r>
              <a:rPr lang="fa-IR" dirty="0">
                <a:solidFill>
                  <a:srgbClr val="0070C0"/>
                </a:solidFill>
                <a:latin typeface="Trebuchet MS"/>
                <a:cs typeface="B Titr" panose="00000700000000000000" pitchFamily="2" charset="-78"/>
              </a:rPr>
              <a:t>طراحی بر روی ماشین ها </a:t>
            </a:r>
            <a:r>
              <a:rPr lang="fa-IR" dirty="0">
                <a:solidFill>
                  <a:prstClr val="black">
                    <a:lumMod val="75000"/>
                    <a:lumOff val="25000"/>
                  </a:prstClr>
                </a:solidFill>
                <a:latin typeface="Trebuchet MS"/>
                <a:cs typeface="B Titr" panose="00000700000000000000" pitchFamily="2" charset="-78"/>
              </a:rPr>
              <a:t>و</a:t>
            </a:r>
            <a:r>
              <a:rPr lang="fa-IR" dirty="0"/>
              <a:t> </a:t>
            </a:r>
            <a:r>
              <a:rPr lang="fa-IR" dirty="0">
                <a:solidFill>
                  <a:srgbClr val="0070C0"/>
                </a:solidFill>
                <a:latin typeface="Trebuchet MS"/>
                <a:cs typeface="B Titr" panose="00000700000000000000" pitchFamily="2" charset="-78"/>
              </a:rPr>
              <a:t>نیروهای داوطلب مردمی </a:t>
            </a:r>
            <a:r>
              <a:rPr lang="fa-IR" dirty="0">
                <a:solidFill>
                  <a:schemeClr val="accent6">
                    <a:lumMod val="75000"/>
                  </a:schemeClr>
                </a:solidFill>
                <a:latin typeface="Trebuchet MS"/>
                <a:cs typeface="B Titr" panose="00000700000000000000" pitchFamily="2" charset="-78"/>
              </a:rPr>
              <a:t>برای اطلاع رسانی </a:t>
            </a:r>
            <a:r>
              <a:rPr lang="fa-IR" dirty="0">
                <a:solidFill>
                  <a:prstClr val="black">
                    <a:lumMod val="75000"/>
                    <a:lumOff val="25000"/>
                  </a:prstClr>
                </a:solidFill>
                <a:latin typeface="Trebuchet MS"/>
                <a:cs typeface="B Titr" panose="00000700000000000000" pitchFamily="2" charset="-78"/>
              </a:rPr>
              <a:t>و</a:t>
            </a:r>
            <a:r>
              <a:rPr lang="fa-IR" dirty="0"/>
              <a:t> </a:t>
            </a:r>
            <a:r>
              <a:rPr lang="fa-IR" dirty="0">
                <a:solidFill>
                  <a:schemeClr val="accent6">
                    <a:lumMod val="75000"/>
                  </a:schemeClr>
                </a:solidFill>
                <a:latin typeface="Trebuchet MS"/>
                <a:cs typeface="B Titr" panose="00000700000000000000" pitchFamily="2" charset="-78"/>
              </a:rPr>
              <a:t>افزایش ارتباط </a:t>
            </a:r>
            <a:r>
              <a:rPr lang="fa-IR" dirty="0">
                <a:solidFill>
                  <a:prstClr val="black">
                    <a:lumMod val="75000"/>
                    <a:lumOff val="25000"/>
                  </a:prstClr>
                </a:solidFill>
                <a:latin typeface="Trebuchet MS"/>
                <a:cs typeface="B Titr" panose="00000700000000000000" pitchFamily="2" charset="-78"/>
              </a:rPr>
              <a:t>و </a:t>
            </a:r>
            <a:r>
              <a:rPr lang="fa-IR" dirty="0">
                <a:solidFill>
                  <a:schemeClr val="accent6">
                    <a:lumMod val="75000"/>
                  </a:schemeClr>
                </a:solidFill>
                <a:latin typeface="Trebuchet MS"/>
                <a:cs typeface="B Titr" panose="00000700000000000000" pitchFamily="2" charset="-78"/>
              </a:rPr>
              <a:t>بسیج اجتماعی </a:t>
            </a:r>
            <a:r>
              <a:rPr lang="fa-IR" dirty="0">
                <a:solidFill>
                  <a:prstClr val="black">
                    <a:lumMod val="75000"/>
                    <a:lumOff val="25000"/>
                  </a:prstClr>
                </a:solidFill>
                <a:latin typeface="Trebuchet MS"/>
                <a:cs typeface="B Titr" panose="00000700000000000000" pitchFamily="2" charset="-78"/>
              </a:rPr>
              <a:t>بهره گرفته می شد.</a:t>
            </a:r>
            <a:endParaRPr lang="en-US" dirty="0">
              <a:solidFill>
                <a:prstClr val="black">
                  <a:lumMod val="75000"/>
                  <a:lumOff val="25000"/>
                </a:prstClr>
              </a:solidFill>
              <a:latin typeface="Trebuchet MS"/>
              <a:cs typeface="B Titr" panose="00000700000000000000" pitchFamily="2" charset="-78"/>
            </a:endParaRPr>
          </a:p>
          <a:p>
            <a:pPr algn="r" rtl="1"/>
            <a:endParaRPr lang="en-US" dirty="0" smtClean="0"/>
          </a:p>
          <a:p>
            <a:pPr algn="ctr" rtl="1"/>
            <a:r>
              <a:rPr lang="fa-IR" i="1" dirty="0">
                <a:solidFill>
                  <a:srgbClr val="FF0000"/>
                </a:solidFill>
                <a:latin typeface="Trebuchet MS"/>
                <a:cs typeface="B Titr" panose="00000700000000000000" pitchFamily="2" charset="-78"/>
              </a:rPr>
              <a:t> نتیجه همچنان عدم اعتماد به پیام ها و تیم های پاسخ دهنده و هر کس که با آنها همکاری می کرد، بود.</a:t>
            </a:r>
            <a:endParaRPr lang="en-US" i="1" dirty="0">
              <a:solidFill>
                <a:srgbClr val="FF0000"/>
              </a:solidFill>
              <a:latin typeface="Trebuchet MS"/>
              <a:cs typeface="B Titr" panose="00000700000000000000" pitchFamily="2" charset="-78"/>
            </a:endParaRPr>
          </a:p>
        </p:txBody>
      </p:sp>
    </p:spTree>
    <p:extLst>
      <p:ext uri="{BB962C8B-B14F-4D97-AF65-F5344CB8AC3E}">
        <p14:creationId xmlns:p14="http://schemas.microsoft.com/office/powerpoint/2010/main" val="33457616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فناوری های دیجیتال در مدیریت</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50183" y="854480"/>
            <a:ext cx="8901921" cy="5458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اهمیت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دهی به شناسایی زودهنگام ناشران عمده </a:t>
            </a:r>
            <a:r>
              <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و متخلفان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p>
        </p:txBody>
      </p:sp>
      <p:sp>
        <p:nvSpPr>
          <p:cNvPr id="6" name="Title 1"/>
          <p:cNvSpPr txBox="1">
            <a:spLocks/>
          </p:cNvSpPr>
          <p:nvPr/>
        </p:nvSpPr>
        <p:spPr bwMode="auto">
          <a:xfrm>
            <a:off x="122474" y="3252701"/>
            <a:ext cx="8874212" cy="1752600"/>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با </a:t>
            </a:r>
            <a:r>
              <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دانستن </a:t>
            </a: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اینکه کاربران از طریق چه کانال هایی بیشتر در معرض </a:t>
            </a:r>
            <a:r>
              <a:rPr lang="en-US"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قرار </a:t>
            </a: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می </a:t>
            </a:r>
            <a:r>
              <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گیرند</a:t>
            </a:r>
          </a:p>
          <a:p>
            <a:pPr lvl="0" algn="ctr">
              <a:defRPr/>
            </a:pPr>
            <a:r>
              <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و چه انواعی از </a:t>
            </a:r>
            <a:r>
              <a:rPr lang="en-US"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به </a:t>
            </a:r>
            <a:r>
              <a:rPr lang="fa-IR" sz="2000" kern="0" cap="none" dirty="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موقع رصد و مدیریت می شود</a:t>
            </a:r>
            <a:r>
              <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solidFill>
                <a:schemeClr val="accent5">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تعیین کنید چرا محتوای خاصی حذف شده، همه گیر شده یا کمتر دیده شده است</a:t>
            </a:r>
            <a:r>
              <a:rPr lang="fa-IR" sz="2000" kern="0" cap="none" dirty="0" smtClean="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9" name="Title 1"/>
          <p:cNvSpPr txBox="1">
            <a:spLocks/>
          </p:cNvSpPr>
          <p:nvPr/>
        </p:nvSpPr>
        <p:spPr bwMode="auto">
          <a:xfrm>
            <a:off x="177892" y="1433600"/>
            <a:ext cx="8874212" cy="647006"/>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باید قوانین و پیامدهای روشن برای افرادی که به طور مکرر سیاست ها را نقض می کنند اعمال شود.</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22474" y="2572444"/>
            <a:ext cx="8839576"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ارزیابی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اثربخشی قوانین و اقدامات انجام شده برای مقابله با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282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فناوری های دیجیتال در مدیریت</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56341" y="792576"/>
            <a:ext cx="8901921" cy="5458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مدیریت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پیشدستانه ی کمبود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اطلاعات:</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77892" y="3644816"/>
            <a:ext cx="8874212" cy="786939"/>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 استفاده از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کادر بهداشت و درمان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می توان به جامعه هدف دست یافت و با معرفی هرچه بیشتر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منابع معتبر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به مردم آنها را در معرض بیشتر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اطلاعات صحیح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قرار داد.</a:t>
            </a:r>
          </a:p>
        </p:txBody>
      </p:sp>
      <p:sp>
        <p:nvSpPr>
          <p:cNvPr id="9" name="Title 1"/>
          <p:cNvSpPr txBox="1">
            <a:spLocks/>
          </p:cNvSpPr>
          <p:nvPr/>
        </p:nvSpPr>
        <p:spPr bwMode="auto">
          <a:xfrm>
            <a:off x="177892" y="1433600"/>
            <a:ext cx="8874212" cy="1442604"/>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کمبود اطلاعات زمانی رخ می دهد که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تقاضا برای یک موضوع زیاد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باشد اما میزان </a:t>
            </a:r>
            <a:r>
              <a:rPr lang="fa-IR" sz="20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عرضه ی اطلاعات صحیح و علمی، محدود</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است</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 استفاده از سایر منابع مورد اعتماد و معتبر و رفع کمبود اطلاعاتی، از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سوء تعبیر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اطلاعات جلوگیری شود.</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77892" y="2971359"/>
            <a:ext cx="8839576"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تقویت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ارتباطات از طریق پیام رسان های مورد اعتماد و کارشناسان مرتبط</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11" name="Title 1"/>
          <p:cNvSpPr txBox="1">
            <a:spLocks/>
          </p:cNvSpPr>
          <p:nvPr/>
        </p:nvSpPr>
        <p:spPr bwMode="auto">
          <a:xfrm>
            <a:off x="177892" y="4521243"/>
            <a:ext cx="8839576" cy="583969"/>
          </a:xfrm>
          <a:prstGeom prst="rect">
            <a:avLst/>
          </a:pr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normAutofit/>
          </a:bodyPr>
          <a:lstStyle>
            <a:lvl1pPr marL="0" indent="0" algn="l" defTabSz="685800" rtl="1" eaLnBrk="0" fontAlgn="base" latinLnBrk="0" hangingPunct="0">
              <a:lnSpc>
                <a:spcPct val="90000"/>
              </a:lnSpc>
              <a:spcBef>
                <a:spcPct val="0"/>
              </a:spcBef>
              <a:spcAft>
                <a:spcPct val="0"/>
              </a:spcAft>
              <a:buFont typeface="Arial" panose="020B0604020202020204" pitchFamily="34" charset="0"/>
              <a:buNone/>
              <a:defRPr sz="4000" b="1" kern="1200" cap="all">
                <a:solidFill>
                  <a:schemeClr val="tx1"/>
                </a:solidFill>
                <a:latin typeface="+mj-lt"/>
                <a:ea typeface="B Narm" pitchFamily="2" charset="0"/>
                <a:cs typeface="B Narm" pitchFamily="2" charset="-78"/>
              </a:defRPr>
            </a:lvl1pPr>
            <a:lvl2pPr marL="342900" indent="0" algn="ctr" defTabSz="685800" rtl="1"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B Narm" pitchFamily="2" charset="0"/>
                <a:cs typeface="B Narm" pitchFamily="2" charset="-78"/>
              </a:defRPr>
            </a:lvl2pPr>
            <a:lvl3pPr marL="685800" indent="0" algn="ctr" defTabSz="685800" rtl="1"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B Narm" pitchFamily="2" charset="0"/>
                <a:cs typeface="B Narm" pitchFamily="2" charset="-78"/>
              </a:defRPr>
            </a:lvl3pPr>
            <a:lvl4pPr marL="1028700" indent="0" algn="ctr" defTabSz="685800" rtl="1"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B Narm" pitchFamily="2" charset="0"/>
                <a:cs typeface="B Narm" pitchFamily="2" charset="-78"/>
              </a:defRPr>
            </a:lvl4pPr>
            <a:lvl5pPr marL="1371600" indent="0" algn="ctr" defTabSz="685800" rtl="1"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B Narm" pitchFamily="2" charset="0"/>
                <a:cs typeface="B Narm" pitchFamily="2" charset="-78"/>
              </a:defRPr>
            </a:lvl5pPr>
            <a:lvl6pPr marL="457200" indent="0" algn="ctr" defTabSz="685800" rtl="1" eaLnBrk="1" fontAlgn="base" latinLnBrk="0" hangingPunct="1">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mn-ea"/>
                <a:cs typeface="B Narm" pitchFamily="2" charset="-78"/>
              </a:defRPr>
            </a:lvl6pPr>
            <a:lvl7pPr marL="914400" indent="0" algn="ctr" defTabSz="685800" rtl="1" eaLnBrk="1" fontAlgn="base" latinLnBrk="0" hangingPunct="1">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mn-ea"/>
                <a:cs typeface="B Narm" pitchFamily="2" charset="-78"/>
              </a:defRPr>
            </a:lvl7pPr>
            <a:lvl8pPr marL="1371600" indent="0" algn="ctr" defTabSz="685800" rtl="1" eaLnBrk="1" fontAlgn="base" latinLnBrk="0" hangingPunct="1">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mn-ea"/>
                <a:cs typeface="B Narm" pitchFamily="2" charset="-78"/>
              </a:defRPr>
            </a:lvl8pPr>
            <a:lvl9pPr marL="1828800" indent="0" algn="ctr" defTabSz="685800" rtl="1" eaLnBrk="1" fontAlgn="base" latinLnBrk="0" hangingPunct="1">
              <a:lnSpc>
                <a:spcPct val="90000"/>
              </a:lnSpc>
              <a:spcBef>
                <a:spcPct val="0"/>
              </a:spcBef>
              <a:spcAft>
                <a:spcPct val="0"/>
              </a:spcAft>
              <a:buFont typeface="Arial" panose="020B0604020202020204" pitchFamily="34" charset="0"/>
              <a:buNone/>
              <a:defRPr sz="3200" kern="1200">
                <a:solidFill>
                  <a:schemeClr val="tx1"/>
                </a:solidFill>
                <a:latin typeface="Calibri" pitchFamily="34" charset="0"/>
                <a:ea typeface="+mn-ea"/>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حفاظت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از متخصصان بهداشت و درمان و اصحاب رسانه در برابر آسیب های فضای مجازی:</a:t>
            </a:r>
          </a:p>
        </p:txBody>
      </p:sp>
      <p:sp>
        <p:nvSpPr>
          <p:cNvPr id="12" name="Title 1"/>
          <p:cNvSpPr txBox="1">
            <a:spLocks/>
          </p:cNvSpPr>
          <p:nvPr/>
        </p:nvSpPr>
        <p:spPr bwMode="auto">
          <a:xfrm>
            <a:off x="160574" y="5211633"/>
            <a:ext cx="8874212" cy="786939"/>
          </a:xfrm>
          <a:prstGeom prst="rect">
            <a:avLst/>
          </a:pr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 جمله آسیب هایی که از طرف خرافه پرستان و زود باوران به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رخ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می دهد.</a:t>
            </a:r>
          </a:p>
        </p:txBody>
      </p:sp>
    </p:spTree>
    <p:extLst>
      <p:ext uri="{BB962C8B-B14F-4D97-AF65-F5344CB8AC3E}">
        <p14:creationId xmlns:p14="http://schemas.microsoft.com/office/powerpoint/2010/main" val="334494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محققان و موسسات تحقیقاتی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56341" y="792576"/>
            <a:ext cx="8901921" cy="5458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تقویت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نظارت و رصد سوالات مردم، دغدغه ها و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84819" y="4005665"/>
            <a:ext cx="8874212" cy="2014135"/>
          </a:xfrm>
          <a:prstGeom prst="rect">
            <a:avLst/>
          </a:pr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ارزیابی کمی آسیب های ناشی از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یک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ضرورت است</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ازجمله سوالاتی که باید به آنها پاسخ داد آن است که چگونه و در چه شرایطی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بر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باورها، رفتارها و سلامتی اثر می گذارد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نقش احساسات، شناخت و هویت در تبدیل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به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باور چیست</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اگر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به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موقع مدیریت نشود، بار اقتصادی آن بر جامعه چقدر است؟</a:t>
            </a:r>
          </a:p>
        </p:txBody>
      </p:sp>
      <p:sp>
        <p:nvSpPr>
          <p:cNvPr id="9" name="Title 1"/>
          <p:cNvSpPr txBox="1">
            <a:spLocks/>
          </p:cNvSpPr>
          <p:nvPr/>
        </p:nvSpPr>
        <p:spPr bwMode="auto">
          <a:xfrm>
            <a:off x="177892" y="1433600"/>
            <a:ext cx="8874212" cy="1766800"/>
          </a:xfrm>
          <a:prstGeom prst="rect">
            <a:avLst/>
          </a:pr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 تمرکز تحقیقاتی بر روی طیف وسیع تری از محتوا و کانال های ارتباطی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مثل:</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محتواهای دارای تصویر و ویدئو و یا اطلاعات در زبان های غیر فارسی اهمیت دارد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به منظور رفع محدودیت های تحقیقاتی می توان از </a:t>
            </a:r>
            <a:r>
              <a:rPr lang="fa-IR" sz="2000" kern="0" cap="none" dirty="0">
                <a:solidFill>
                  <a:srgbClr val="7030A0"/>
                </a:solidFill>
                <a:effectLst>
                  <a:outerShdw blurRad="38100" dist="25400" dir="5400000" algn="tl" rotWithShape="0">
                    <a:srgbClr val="000000">
                      <a:alpha val="43000"/>
                    </a:srgbClr>
                  </a:outerShdw>
                </a:effectLst>
                <a:latin typeface="Calibri"/>
                <a:ea typeface="+mj-ea"/>
                <a:cs typeface="B Titr" panose="00000700000000000000" pitchFamily="2" charset="-78"/>
              </a:rPr>
              <a:t>روش های جمع آوری داده مبتکرانه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مانند </a:t>
            </a:r>
            <a:r>
              <a:rPr lang="fa-IR" sz="2400" i="1" kern="0" cap="none" dirty="0">
                <a:solidFill>
                  <a:srgbClr val="7030A0"/>
                </a:solidFill>
                <a:effectLst>
                  <a:outerShdw blurRad="38100" dist="25400" dir="5400000" algn="tl" rotWithShape="0">
                    <a:srgbClr val="000000">
                      <a:alpha val="43000"/>
                    </a:srgbClr>
                  </a:outerShdw>
                </a:effectLst>
                <a:latin typeface="Calibri"/>
                <a:ea typeface="+mj-ea"/>
                <a:cs typeface="B Titr" panose="00000700000000000000" pitchFamily="2" charset="-78"/>
              </a:rPr>
              <a:t>استفاده از ظرفیت مردمی با رویکرد مشارکت اجتماعی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بهره برد.</a:t>
            </a:r>
            <a:endParaRPr lang="fa-IR" sz="20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84819" y="3311048"/>
            <a:ext cx="8839576"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ارزیابی تاثیر</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33724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محققان و موسسات تحقیقاتی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56341" y="792576"/>
            <a:ext cx="8901921" cy="807624"/>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اهمیت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شناخت اینکه مردم چطور در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معرض</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قرار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می گیرند و از آن متاثر می شوند و بررسی تفاوت بین اقشار مختلف </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جامعه:</a:t>
            </a:r>
            <a:endPar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78508" y="3449819"/>
            <a:ext cx="8874212" cy="2699935"/>
          </a:xfrm>
          <a:prstGeom prst="rect">
            <a:avLst/>
          </a:pr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به عنوان مثال، آیا علامت گذاری محتوای خاصی به عنوان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می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تواند عواقب ناخواسته ای داشته باشد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آیا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امکان ایجاد تاب آوری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در مردم در برابر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از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طریق روش هایی مانند </a:t>
            </a:r>
            <a:r>
              <a:rPr lang="fa-IR" sz="2000"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"هشدار پیشگیرانه"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وجود دارد</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solidFill>
                  <a:srgbClr val="C00000"/>
                </a:solidFill>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solidFill>
                  <a:srgbClr val="C00000"/>
                </a:solidFill>
                <a:effectLst>
                  <a:outerShdw blurRad="38100" dist="25400" dir="5400000" algn="tl" rotWithShape="0">
                    <a:srgbClr val="000000">
                      <a:alpha val="43000"/>
                    </a:srgbClr>
                  </a:outerShdw>
                </a:effectLst>
                <a:latin typeface="Calibri"/>
                <a:ea typeface="+mj-ea"/>
                <a:cs typeface="B Titr" panose="00000700000000000000" pitchFamily="2" charset="-78"/>
              </a:rPr>
              <a:t>(هشدار پیشگیرانه یعنی قبل از اینکه محتوای غلط وارد جامعه بشود ما خود، مردم را آگاه کرده و محتوای غلط را تصحیح  کنیم.)</a:t>
            </a:r>
          </a:p>
        </p:txBody>
      </p:sp>
      <p:sp>
        <p:nvSpPr>
          <p:cNvPr id="9" name="Title 1"/>
          <p:cNvSpPr txBox="1">
            <a:spLocks/>
          </p:cNvSpPr>
          <p:nvPr/>
        </p:nvSpPr>
        <p:spPr bwMode="auto">
          <a:xfrm>
            <a:off x="184819" y="1708677"/>
            <a:ext cx="8874212" cy="940219"/>
          </a:xfrm>
          <a:prstGeom prst="rect">
            <a:avLst/>
          </a:prstGeom>
          <a:solidFill>
            <a:schemeClr val="accent5">
              <a:lumMod val="40000"/>
              <a:lumOff val="6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i="1" kern="0" cap="none" dirty="0">
                <a:solidFill>
                  <a:srgbClr val="002060"/>
                </a:solidFill>
                <a:effectLst>
                  <a:outerShdw blurRad="38100" dist="25400" dir="5400000" algn="tl" rotWithShape="0">
                    <a:srgbClr val="000000">
                      <a:alpha val="43000"/>
                    </a:srgbClr>
                  </a:outerShdw>
                </a:effectLst>
                <a:latin typeface="Calibri"/>
                <a:ea typeface="+mj-ea"/>
                <a:cs typeface="B Titr" panose="00000700000000000000" pitchFamily="2" charset="-78"/>
              </a:rPr>
              <a:t>مداخلات متناسب با نیازسنجی از جمعیت های مختلف تنظیم شود. در طراحی تحقیق از خود مردم کمک گرفته شود. (مشارکت اجتماعی در امر تحقیق)</a:t>
            </a:r>
            <a:endParaRPr lang="fa-IR" sz="2400" i="1" kern="0" cap="none" dirty="0" smtClean="0">
              <a:solidFill>
                <a:srgbClr val="002060"/>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84819" y="2757373"/>
            <a:ext cx="8839576"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ارزیابی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اثربخشی استراتژی ها و سیاست های پیشگیری و مدیریت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0848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سرمایه گذاران و خیرین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56341" y="792576"/>
            <a:ext cx="8901921" cy="502824"/>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هماهنگی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و سرمایه گذاری برای مقابله با </a:t>
            </a:r>
            <a:r>
              <a:rPr lang="en-US"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15547" y="3276600"/>
            <a:ext cx="8946871" cy="2699935"/>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 ظرفیت خیرین و سرمایه گزاران سلامت در </a:t>
            </a:r>
            <a:r>
              <a:rPr lang="fa-IR" sz="2400" i="1"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حمایت مالی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 </a:t>
            </a:r>
            <a:r>
              <a:rPr lang="fa-IR" sz="2400" i="1"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خدمات اطلاع رسانی و آموزشی بخش های خصوصی و دولتی</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استفاده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شود</a:t>
            </a:r>
          </a:p>
          <a:p>
            <a:pPr lvl="0" algn="ctr">
              <a:defRPr/>
            </a:pPr>
            <a:endPar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به عنوان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مثال </a:t>
            </a:r>
            <a:r>
              <a:rPr lang="fa-IR" sz="2400" i="1"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rPr>
              <a:t>ایجاد نشریات و روزنامه های محلی، برنامه های مدیریت شایعات، برنامه های ارتقای سواد سلامت با رویکرد مشارکت اجتماعی.</a:t>
            </a:r>
          </a:p>
        </p:txBody>
      </p:sp>
      <p:sp>
        <p:nvSpPr>
          <p:cNvPr id="9" name="Title 1"/>
          <p:cNvSpPr txBox="1">
            <a:spLocks/>
          </p:cNvSpPr>
          <p:nvPr/>
        </p:nvSpPr>
        <p:spPr bwMode="auto">
          <a:xfrm>
            <a:off x="178508" y="1402176"/>
            <a:ext cx="8845887" cy="940219"/>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از ظرفیت خیرین و سرمایه گزاران سلامت با رویکرد مشارکت اجتماعی جهت پشتوانه تعهدات چند ساله تحقیقاتی مدیریت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استفاده شود.</a:t>
            </a:r>
          </a:p>
        </p:txBody>
      </p:sp>
      <p:sp>
        <p:nvSpPr>
          <p:cNvPr id="10" name="Title 1"/>
          <p:cNvSpPr txBox="1">
            <a:spLocks noGrp="1"/>
          </p:cNvSpPr>
          <p:nvPr>
            <p:ph type="body" idx="1"/>
          </p:nvPr>
        </p:nvSpPr>
        <p:spPr bwMode="auto">
          <a:xfrm>
            <a:off x="115547" y="2531055"/>
            <a:ext cx="8896379"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lnSpcReduction="10000"/>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سرمایه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گذاری روی تعیین کمی آسیب های ناشی از </a:t>
            </a:r>
            <a:r>
              <a:rPr lang="en-US"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و تعیین مداخلات موثر مبتنی بر شواهد</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4844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سرمایه گذاران و خیرین در 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15547" y="792576"/>
            <a:ext cx="8896379" cy="679487"/>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8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تامین </a:t>
            </a:r>
            <a:r>
              <a:rPr lang="fa-IR"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منابع برای آموزش و سرمایه گزاری در جوامعی که به طور نامتناسب تحت تأثیر </a:t>
            </a:r>
            <a:r>
              <a:rPr lang="en-US"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هستند</a:t>
            </a:r>
            <a:r>
              <a:rPr lang="fa-IR" sz="18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en-US"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115547" y="3276601"/>
            <a:ext cx="8946871" cy="914400"/>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مثلا، هماهنگی در نظارت بر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 به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زبان های رایج (حتی زبان های غیر فارسی) و تامین زیرساخت و لجستیک مورد نظر در مدیریت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a:t>
            </a:r>
            <a:endParaRPr lang="fa-IR" sz="2400" i="1" kern="0" cap="none" dirty="0">
              <a:solidFill>
                <a:schemeClr val="accent6">
                  <a:lumMod val="75000"/>
                </a:schemeClr>
              </a:solidFill>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9" name="Title 1"/>
          <p:cNvSpPr txBox="1">
            <a:spLocks/>
          </p:cNvSpPr>
          <p:nvPr/>
        </p:nvSpPr>
        <p:spPr bwMode="auto">
          <a:xfrm>
            <a:off x="178508" y="1578839"/>
            <a:ext cx="8845887" cy="478561"/>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a:effectLst>
                  <a:outerShdw blurRad="38100" dist="25400" dir="5400000" algn="tl" rotWithShape="0">
                    <a:srgbClr val="000000">
                      <a:alpha val="43000"/>
                    </a:srgbClr>
                  </a:outerShdw>
                </a:effectLst>
                <a:latin typeface="Calibri"/>
                <a:ea typeface="+mj-ea"/>
                <a:cs typeface="B Titr" panose="00000700000000000000" pitchFamily="2" charset="-78"/>
              </a:rPr>
              <a:t>به عنوان مثال، مناطق با اعتماد کمتر به واکسن</a:t>
            </a: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p:txBody>
      </p:sp>
      <p:sp>
        <p:nvSpPr>
          <p:cNvPr id="10" name="Title 1"/>
          <p:cNvSpPr txBox="1">
            <a:spLocks noGrp="1"/>
          </p:cNvSpPr>
          <p:nvPr>
            <p:ph type="body" idx="1"/>
          </p:nvPr>
        </p:nvSpPr>
        <p:spPr bwMode="auto">
          <a:xfrm>
            <a:off x="128016" y="2365102"/>
            <a:ext cx="8896379" cy="583969"/>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rmAutofit fontScale="92500" lnSpcReduction="10000"/>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	جلب مشارکت خیرین و سمن ها به منظور سرمایه گزاری هماهنگ و استفاده بهینه از مهارت ها (جلوگیری از دوباره کاری و اتلاف بودجه</a:t>
            </a:r>
            <a:r>
              <a:rPr lang="fa-IR" sz="195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fa-IR" sz="195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02897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5547" y="76200"/>
            <a:ext cx="8908848" cy="6096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400" kern="0" cap="none" dirty="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نقش دولت  در </a:t>
            </a:r>
            <a:r>
              <a:rPr lang="fa-IR" sz="2400" kern="0" cap="none" dirty="0" smtClean="0">
                <a:solidFill>
                  <a:srgbClr val="FF0000"/>
                </a:solidFill>
                <a:effectLst>
                  <a:outerShdw blurRad="38100" dist="25400" dir="5400000" algn="tl" rotWithShape="0">
                    <a:srgbClr val="000000">
                      <a:alpha val="43000"/>
                    </a:srgbClr>
                  </a:outerShdw>
                </a:effectLst>
                <a:latin typeface="Calibri"/>
                <a:ea typeface="+mj-ea"/>
                <a:cs typeface="B Titr" panose="00000700000000000000" pitchFamily="2" charset="-78"/>
              </a:rPr>
              <a:t>مدیریت </a:t>
            </a:r>
            <a:r>
              <a:rPr lang="en-US" sz="2400" kern="0" cap="none" dirty="0" smtClean="0">
                <a:solidFill>
                  <a:srgbClr val="FF0000"/>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a:t>
            </a:r>
            <a:endParaRPr kumimoji="0" lang="en-US" altLang="en-US" sz="2800" b="1" i="0" u="none" strike="noStrike" kern="1200" cap="all"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15547" y="792576"/>
            <a:ext cx="8896379" cy="679487"/>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algn="r"/>
            <a:r>
              <a:rPr lang="fa-IR" sz="18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تامین </a:t>
            </a:r>
            <a:r>
              <a:rPr lang="fa-IR"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منابع برای آموزش و سرمایه گزاری در جوامعی که به طور نامتناسب تحت تأثیر </a:t>
            </a:r>
            <a:r>
              <a:rPr lang="en-US"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misinformation </a:t>
            </a:r>
            <a:r>
              <a:rPr lang="fa-IR"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هستند</a:t>
            </a:r>
            <a:r>
              <a:rPr lang="fa-IR" sz="1800" kern="0" dirty="0" smtClean="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a:t>
            </a:r>
            <a:endParaRPr lang="en-US" sz="1800" kern="0" dirty="0">
              <a:solidFill>
                <a:schemeClr val="accent6">
                  <a:lumMod val="7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endParaRPr>
          </a:p>
        </p:txBody>
      </p:sp>
      <p:sp>
        <p:nvSpPr>
          <p:cNvPr id="9" name="Title 1"/>
          <p:cNvSpPr txBox="1">
            <a:spLocks/>
          </p:cNvSpPr>
          <p:nvPr/>
        </p:nvSpPr>
        <p:spPr bwMode="auto">
          <a:xfrm>
            <a:off x="178508" y="1578839"/>
            <a:ext cx="8845887" cy="4136161"/>
          </a:xfrm>
          <a:prstGeom prst="rect">
            <a:avLst/>
          </a:prstGeom>
          <a:solidFill>
            <a:schemeClr val="accent6">
              <a:lumMod val="20000"/>
              <a:lumOff val="80000"/>
            </a:schemeClr>
          </a:solidFill>
          <a:ln>
            <a:noFill/>
          </a:ln>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ایجاد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هماهنگی بین نهاد های مختلف دولتی و غیر دولتی (در سطح ملی، استانی، شهرستانی و محلات</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p>
          <a:p>
            <a:pPr lvl="0" algn="ctr">
              <a:defRPr/>
            </a:pP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افزایش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سرمایه گذاری روی تحقیقات مربوط به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a:t>
            </a:r>
          </a:p>
          <a:p>
            <a:pPr lvl="0" algn="ctr">
              <a:defRPr/>
            </a:pPr>
            <a:endParaRPr lang="en-US"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بهینه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سازی برقراری ارتباط با مردم (بویژه جمعیت حاشیه نشین و گروه های آسیب پذیر</a:t>
            </a: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a:t>
            </a: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endPar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endPar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تامین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تجهیزات مالی و فنی برای سیستم بهداشت و درمان</a:t>
            </a:r>
          </a:p>
          <a:p>
            <a:pPr lvl="0" algn="ctr">
              <a:defRPr/>
            </a:pPr>
            <a:r>
              <a:rPr lang="fa-IR"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آموزش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مستمر جهت تاب آوری جامعه در برابر </a:t>
            </a:r>
            <a:r>
              <a:rPr lang="en-US" sz="2000" kern="0" cap="none" dirty="0" smtClean="0">
                <a:effectLst>
                  <a:outerShdw blurRad="38100" dist="25400" dir="5400000" algn="tl" rotWithShape="0">
                    <a:srgbClr val="000000">
                      <a:alpha val="43000"/>
                    </a:srgbClr>
                  </a:outerShdw>
                </a:effectLst>
                <a:latin typeface="Calibri"/>
                <a:ea typeface="+mj-ea"/>
                <a:cs typeface="B Titr" panose="00000700000000000000" pitchFamily="2" charset="-78"/>
              </a:rPr>
              <a:t>Misinformation </a:t>
            </a:r>
          </a:p>
          <a:p>
            <a:pPr lvl="0" algn="ctr">
              <a:defRPr/>
            </a:pPr>
            <a:endParaRPr lang="en-US"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endParaRPr>
          </a:p>
          <a:p>
            <a:pPr lvl="0" algn="ctr">
              <a:defRPr/>
            </a:pPr>
            <a:r>
              <a:rPr lang="en-US"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	</a:t>
            </a:r>
            <a:r>
              <a:rPr lang="fa-IR" sz="2000" kern="0" cap="none" dirty="0">
                <a:effectLst>
                  <a:outerShdw blurRad="38100" dist="25400" dir="5400000" algn="tl" rotWithShape="0">
                    <a:srgbClr val="000000">
                      <a:alpha val="43000"/>
                    </a:srgbClr>
                  </a:outerShdw>
                </a:effectLst>
                <a:latin typeface="Calibri"/>
                <a:ea typeface="+mj-ea"/>
                <a:cs typeface="B Titr" panose="00000700000000000000" pitchFamily="2" charset="-78"/>
              </a:rPr>
              <a:t>تامین منابع مالی برای اجرای بهتر برنامه</a:t>
            </a:r>
          </a:p>
        </p:txBody>
      </p:sp>
    </p:spTree>
    <p:extLst>
      <p:ext uri="{BB962C8B-B14F-4D97-AF65-F5344CB8AC3E}">
        <p14:creationId xmlns:p14="http://schemas.microsoft.com/office/powerpoint/2010/main" val="100041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73588"/>
            <a:ext cx="8975725" cy="533400"/>
          </a:xfrm>
          <a:solidFill>
            <a:schemeClr val="accent6"/>
          </a:solidFill>
        </p:spPr>
        <p:txBody>
          <a:bodyPr/>
          <a:lstStyle/>
          <a:p>
            <a:pPr>
              <a:defRPr/>
            </a:pPr>
            <a:r>
              <a:rPr lang="fa-IR" sz="2400" b="1" kern="0" dirty="0">
                <a:solidFill>
                  <a:srgbClr val="FF0000"/>
                </a:solidFill>
                <a:effectLst>
                  <a:outerShdw blurRad="38100" dist="25400" dir="5400000" algn="tl" rotWithShape="0">
                    <a:srgbClr val="000000">
                      <a:alpha val="43000"/>
                    </a:srgbClr>
                  </a:outerShdw>
                </a:effectLst>
                <a:cs typeface="B Titr" panose="00000700000000000000" pitchFamily="2" charset="-78"/>
              </a:rPr>
              <a:t>ارتباطات خطر و مشارکت اجتماعی </a:t>
            </a:r>
            <a:r>
              <a:rPr lang="en-US"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RCCE )</a:t>
            </a:r>
            <a:endParaRPr lang="en-US" altLang="en-US" sz="2800" dirty="0" smtClean="0">
              <a:cs typeface="B Titr" panose="00000700000000000000" pitchFamily="2" charset="-78"/>
            </a:endParaRPr>
          </a:p>
        </p:txBody>
      </p:sp>
      <p:sp>
        <p:nvSpPr>
          <p:cNvPr id="5" name="Title 1"/>
          <p:cNvSpPr>
            <a:spLocks noGrp="1"/>
          </p:cNvSpPr>
          <p:nvPr>
            <p:ph idx="1"/>
          </p:nvPr>
        </p:nvSpPr>
        <p:spPr>
          <a:xfrm>
            <a:off x="70656" y="723978"/>
            <a:ext cx="8975726" cy="914400"/>
          </a:xfrm>
          <a:solidFill>
            <a:schemeClr val="accent5">
              <a:lumMod val="20000"/>
              <a:lumOff val="80000"/>
            </a:schemeClr>
          </a:solidFill>
        </p:spPr>
        <p:txBody>
          <a:bodyPr/>
          <a:lstStyle/>
          <a:p>
            <a:pPr>
              <a:defRPr/>
            </a:pPr>
            <a:r>
              <a:rPr lang="fa-IR" sz="1800" i="1" dirty="0">
                <a:solidFill>
                  <a:srgbClr val="FF0000"/>
                </a:solidFill>
                <a:latin typeface="Trebuchet MS"/>
                <a:cs typeface="B Titr" panose="00000700000000000000" pitchFamily="2" charset="-78"/>
              </a:rPr>
              <a:t>با شکست نسبی اغلب راه های کلاسیک اطلاع رسانی و بسیج اجتماعی، متخصصان بهداشت راهکار آخر </a:t>
            </a:r>
            <a:r>
              <a:rPr lang="fa-IR" sz="1600" dirty="0">
                <a:solidFill>
                  <a:prstClr val="black">
                    <a:lumMod val="75000"/>
                    <a:lumOff val="25000"/>
                  </a:prstClr>
                </a:solidFill>
                <a:latin typeface="Trebuchet MS"/>
                <a:cs typeface="B Titr" panose="00000700000000000000" pitchFamily="2" charset="-78"/>
              </a:rPr>
              <a:t>را پیش پای مسوولان کشورهای درگیر گذاشتند:</a:t>
            </a:r>
            <a:endParaRPr lang="en-US" sz="1600" dirty="0">
              <a:solidFill>
                <a:prstClr val="black">
                  <a:lumMod val="75000"/>
                  <a:lumOff val="25000"/>
                </a:prstClr>
              </a:solidFill>
              <a:latin typeface="Trebuchet MS"/>
              <a:cs typeface="B Titr" panose="00000700000000000000" pitchFamily="2" charset="-78"/>
            </a:endParaRPr>
          </a:p>
          <a:p>
            <a:pPr algn="ctr">
              <a:defRPr/>
            </a:pPr>
            <a:r>
              <a:rPr lang="fa-IR" sz="2000" dirty="0" smtClean="0">
                <a:solidFill>
                  <a:srgbClr val="0070C0"/>
                </a:solidFill>
                <a:cs typeface="B Titr" panose="00000700000000000000" pitchFamily="2" charset="-78"/>
              </a:rPr>
              <a:t> </a:t>
            </a:r>
            <a:r>
              <a:rPr lang="fa-IR" sz="2000" dirty="0">
                <a:solidFill>
                  <a:srgbClr val="0070C0"/>
                </a:solidFill>
                <a:cs typeface="B Titr" panose="00000700000000000000" pitchFamily="2" charset="-78"/>
              </a:rPr>
              <a:t>"استفاده از خود جامعه به عنوان راه حل"، "بازسازی اعتماد از دست رفته". </a:t>
            </a:r>
            <a:endParaRPr lang="en-US" altLang="en-US" sz="2000" dirty="0" smtClean="0">
              <a:solidFill>
                <a:srgbClr val="0070C0"/>
              </a:solidFill>
              <a:cs typeface="B Titr" panose="00000700000000000000" pitchFamily="2" charset="-78"/>
            </a:endParaRPr>
          </a:p>
        </p:txBody>
      </p:sp>
      <p:sp>
        <p:nvSpPr>
          <p:cNvPr id="8" name="Title 1"/>
          <p:cNvSpPr txBox="1">
            <a:spLocks/>
          </p:cNvSpPr>
          <p:nvPr/>
        </p:nvSpPr>
        <p:spPr bwMode="auto">
          <a:xfrm>
            <a:off x="70656" y="1756753"/>
            <a:ext cx="8975727" cy="609521"/>
          </a:xfrm>
          <a:prstGeom prst="rect">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i="1" dirty="0">
                <a:solidFill>
                  <a:srgbClr val="0070C0"/>
                </a:solidFill>
                <a:latin typeface="Trebuchet MS"/>
                <a:cs typeface="B Titr" panose="00000700000000000000" pitchFamily="2" charset="-78"/>
              </a:rPr>
              <a:t>در فاز سوم </a:t>
            </a:r>
            <a:r>
              <a:rPr lang="fa-IR" sz="1600" dirty="0">
                <a:solidFill>
                  <a:srgbClr val="0070C0"/>
                </a:solidFill>
                <a:latin typeface="Trebuchet MS"/>
                <a:cs typeface="B Titr" panose="00000700000000000000" pitchFamily="2" charset="-78"/>
              </a:rPr>
              <a:t>پاسخ به ابولا از برنامه </a:t>
            </a:r>
            <a:r>
              <a:rPr lang="fa-IR" sz="2000" dirty="0">
                <a:solidFill>
                  <a:srgbClr val="0070C0"/>
                </a:solidFill>
                <a:cs typeface="B Titr" panose="00000700000000000000" pitchFamily="2" charset="-78"/>
              </a:rPr>
              <a:t>«مشارکت اجتماعی» </a:t>
            </a:r>
            <a:r>
              <a:rPr lang="fa-IR" sz="1600" dirty="0">
                <a:solidFill>
                  <a:prstClr val="black">
                    <a:lumMod val="75000"/>
                    <a:lumOff val="25000"/>
                  </a:prstClr>
                </a:solidFill>
                <a:latin typeface="Trebuchet MS"/>
                <a:cs typeface="B Titr" panose="00000700000000000000" pitchFamily="2" charset="-78"/>
              </a:rPr>
              <a:t>به عنوان ابزاری جهت اعتمادسازی و تقویت پاسخ در کنترل مرگبار ترین بیماری قرن کمک گرفته شد. </a:t>
            </a:r>
            <a:endParaRPr lang="en-US" sz="1600" dirty="0" smtClean="0">
              <a:solidFill>
                <a:prstClr val="black">
                  <a:lumMod val="75000"/>
                  <a:lumOff val="25000"/>
                </a:prstClr>
              </a:solidFill>
              <a:latin typeface="Trebuchet MS"/>
              <a:cs typeface="B Titr" panose="00000700000000000000" pitchFamily="2" charset="-78"/>
            </a:endParaRPr>
          </a:p>
          <a:p>
            <a:pPr lvl="8">
              <a:defRPr/>
            </a:pPr>
            <a:endParaRPr lang="en-US" altLang="en-US" dirty="0" smtClean="0">
              <a:solidFill>
                <a:prstClr val="black"/>
              </a:solidFill>
              <a:cs typeface="B Titr" panose="00000700000000000000" pitchFamily="2" charset="-78"/>
            </a:endParaRPr>
          </a:p>
        </p:txBody>
      </p:sp>
      <p:sp>
        <p:nvSpPr>
          <p:cNvPr id="9" name="Title 1"/>
          <p:cNvSpPr txBox="1">
            <a:spLocks/>
          </p:cNvSpPr>
          <p:nvPr/>
        </p:nvSpPr>
        <p:spPr bwMode="auto">
          <a:xfrm>
            <a:off x="98365" y="2456166"/>
            <a:ext cx="8975727" cy="3845409"/>
          </a:xfrm>
          <a:prstGeom prst="rect">
            <a:avLst/>
          </a:prstGeom>
          <a:solidFill>
            <a:srgbClr val="FFFF00"/>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a-IR" sz="1800" dirty="0">
                <a:solidFill>
                  <a:schemeClr val="accent6">
                    <a:lumMod val="75000"/>
                  </a:schemeClr>
                </a:solidFill>
                <a:cs typeface="B Titr" panose="00000700000000000000" pitchFamily="2" charset="-78"/>
              </a:rPr>
              <a:t>پیام های جدیدی طراحی شد </a:t>
            </a:r>
            <a:r>
              <a:rPr lang="fa-IR" sz="1800" dirty="0">
                <a:cs typeface="B Titr" panose="00000700000000000000" pitchFamily="2" charset="-78"/>
              </a:rPr>
              <a:t>و از </a:t>
            </a:r>
            <a:r>
              <a:rPr lang="fa-IR" sz="1800" dirty="0">
                <a:solidFill>
                  <a:schemeClr val="accent6">
                    <a:lumMod val="75000"/>
                  </a:schemeClr>
                </a:solidFill>
                <a:cs typeface="B Titr" panose="00000700000000000000" pitchFamily="2" charset="-78"/>
              </a:rPr>
              <a:t>عدم تماس با اجساد </a:t>
            </a:r>
            <a:r>
              <a:rPr lang="fa-IR" sz="1800" dirty="0">
                <a:cs typeface="B Titr" panose="00000700000000000000" pitchFamily="2" charset="-78"/>
              </a:rPr>
              <a:t>به عنوان یکی از مهمترین راه های پیشگیری صحبت </a:t>
            </a:r>
            <a:r>
              <a:rPr lang="fa-IR" sz="1800" dirty="0" smtClean="0">
                <a:cs typeface="B Titr" panose="00000700000000000000" pitchFamily="2" charset="-78"/>
              </a:rPr>
              <a:t>شد</a:t>
            </a:r>
            <a:r>
              <a:rPr lang="en-US" sz="1800" dirty="0" smtClean="0">
                <a:cs typeface="B Titr" panose="00000700000000000000" pitchFamily="2" charset="-78"/>
              </a:rPr>
              <a:t>.</a:t>
            </a:r>
          </a:p>
          <a:p>
            <a:pPr>
              <a:defRPr/>
            </a:pPr>
            <a:r>
              <a:rPr lang="fa-IR" sz="1800" dirty="0" smtClean="0">
                <a:solidFill>
                  <a:schemeClr val="accent6">
                    <a:lumMod val="75000"/>
                  </a:schemeClr>
                </a:solidFill>
                <a:cs typeface="B Titr" panose="00000700000000000000" pitchFamily="2" charset="-78"/>
              </a:rPr>
              <a:t> </a:t>
            </a:r>
            <a:r>
              <a:rPr lang="fa-IR" sz="1800" dirty="0">
                <a:solidFill>
                  <a:schemeClr val="accent6">
                    <a:lumMod val="75000"/>
                  </a:schemeClr>
                </a:solidFill>
                <a:cs typeface="B Titr" panose="00000700000000000000" pitchFamily="2" charset="-78"/>
              </a:rPr>
              <a:t>از ارزش درمان به هنگام </a:t>
            </a:r>
            <a:r>
              <a:rPr lang="fa-IR" sz="1800" dirty="0">
                <a:cs typeface="B Titr" panose="00000700000000000000" pitchFamily="2" charset="-78"/>
              </a:rPr>
              <a:t>به عنوان راهی برای افزایش شانس زنده ماندن صحبت شد</a:t>
            </a:r>
            <a:r>
              <a:rPr lang="fa-IR" sz="1800" dirty="0" smtClean="0">
                <a:cs typeface="B Titr" panose="00000700000000000000" pitchFamily="2" charset="-78"/>
              </a:rPr>
              <a:t>.</a:t>
            </a:r>
            <a:endParaRPr lang="en-US" sz="1800" dirty="0" smtClean="0">
              <a:cs typeface="B Titr" panose="00000700000000000000" pitchFamily="2" charset="-78"/>
            </a:endParaRPr>
          </a:p>
          <a:p>
            <a:pPr>
              <a:defRPr/>
            </a:pPr>
            <a:r>
              <a:rPr lang="fa-IR" sz="1800" dirty="0" smtClean="0">
                <a:cs typeface="B Titr" panose="00000700000000000000" pitchFamily="2" charset="-78"/>
              </a:rPr>
              <a:t>به </a:t>
            </a:r>
            <a:r>
              <a:rPr lang="fa-IR" sz="1800" dirty="0">
                <a:cs typeface="B Titr" panose="00000700000000000000" pitchFamily="2" charset="-78"/>
              </a:rPr>
              <a:t>یکی از مهمترین ریشه های رفتاری-اجتماعی تداوم طغیان ابولا یعنی </a:t>
            </a:r>
            <a:r>
              <a:rPr lang="fa-IR" sz="1800" dirty="0">
                <a:solidFill>
                  <a:srgbClr val="FF0000"/>
                </a:solidFill>
                <a:cs typeface="B Titr" panose="00000700000000000000" pitchFamily="2" charset="-78"/>
              </a:rPr>
              <a:t>"انگ به افراد زنده مانده" </a:t>
            </a:r>
            <a:r>
              <a:rPr lang="fa-IR" sz="1800" dirty="0">
                <a:cs typeface="B Titr" panose="00000700000000000000" pitchFamily="2" charset="-78"/>
              </a:rPr>
              <a:t>اشاره شد و پیام هایی برای رفع انگ طراحی گردید. </a:t>
            </a:r>
            <a:endParaRPr lang="en-US" sz="1800" dirty="0" smtClean="0">
              <a:cs typeface="B Titr" panose="00000700000000000000" pitchFamily="2" charset="-78"/>
            </a:endParaRPr>
          </a:p>
          <a:p>
            <a:pPr>
              <a:defRPr/>
            </a:pPr>
            <a:r>
              <a:rPr lang="fa-IR" altLang="en-US" sz="1800" dirty="0">
                <a:solidFill>
                  <a:srgbClr val="7030A0"/>
                </a:solidFill>
                <a:cs typeface="B Titr" panose="00000700000000000000" pitchFamily="2" charset="-78"/>
              </a:rPr>
              <a:t>انتقال پیام به برنامه های آموزش و توانمندسازی جامعه، ارتباطات فرد به فرد و بهره گیری از آموزش همسان تغییر یافت. </a:t>
            </a:r>
            <a:endParaRPr lang="en-US" altLang="en-US" sz="1800" dirty="0" smtClean="0">
              <a:solidFill>
                <a:srgbClr val="7030A0"/>
              </a:solidFill>
              <a:cs typeface="B Titr" panose="00000700000000000000" pitchFamily="2" charset="-78"/>
            </a:endParaRPr>
          </a:p>
          <a:p>
            <a:pPr>
              <a:defRPr/>
            </a:pPr>
            <a:r>
              <a:rPr lang="fa-IR" altLang="en-US" sz="1800" dirty="0">
                <a:solidFill>
                  <a:srgbClr val="00B0F0"/>
                </a:solidFill>
                <a:cs typeface="B Titr" panose="00000700000000000000" pitchFamily="2" charset="-78"/>
              </a:rPr>
              <a:t>آموزش در نشست های اجتماعی </a:t>
            </a:r>
            <a:r>
              <a:rPr lang="fa-IR" altLang="en-US" sz="1800" dirty="0">
                <a:cs typeface="B Titr" panose="00000700000000000000" pitchFamily="2" charset="-78"/>
              </a:rPr>
              <a:t>آغاز شد و از </a:t>
            </a:r>
            <a:r>
              <a:rPr lang="fa-IR" altLang="en-US" sz="1800" dirty="0">
                <a:solidFill>
                  <a:srgbClr val="00B0F0"/>
                </a:solidFill>
                <a:cs typeface="B Titr" panose="00000700000000000000" pitchFamily="2" charset="-78"/>
              </a:rPr>
              <a:t>سرشناسان و افراد تاثیر گذار مذهبی و مورد اعتماد </a:t>
            </a:r>
            <a:r>
              <a:rPr lang="fa-IR" altLang="en-US" sz="1800" dirty="0">
                <a:cs typeface="B Titr" panose="00000700000000000000" pitchFamily="2" charset="-78"/>
              </a:rPr>
              <a:t>بهره گرفته شد. </a:t>
            </a:r>
            <a:endParaRPr lang="en-US" altLang="en-US" sz="1800" dirty="0" smtClean="0">
              <a:cs typeface="B Titr" panose="00000700000000000000" pitchFamily="2" charset="-78"/>
            </a:endParaRPr>
          </a:p>
          <a:p>
            <a:pPr>
              <a:defRPr/>
            </a:pPr>
            <a:r>
              <a:rPr lang="fa-IR" altLang="en-US" sz="1800" dirty="0">
                <a:cs typeface="B Titr" panose="00000700000000000000" pitchFamily="2" charset="-78"/>
              </a:rPr>
              <a:t>نتیجه جالب توجه بود. </a:t>
            </a:r>
            <a:r>
              <a:rPr lang="fa-IR" altLang="en-US" sz="1800" dirty="0">
                <a:solidFill>
                  <a:srgbClr val="00B0F0"/>
                </a:solidFill>
                <a:cs typeface="B Titr" panose="00000700000000000000" pitchFamily="2" charset="-78"/>
              </a:rPr>
              <a:t>استقبال سرشناسان مذهبی و اجتماعی </a:t>
            </a:r>
            <a:r>
              <a:rPr lang="fa-IR" altLang="en-US" sz="1800" dirty="0">
                <a:cs typeface="B Titr" panose="00000700000000000000" pitchFamily="2" charset="-78"/>
              </a:rPr>
              <a:t>با </a:t>
            </a:r>
            <a:r>
              <a:rPr lang="fa-IR" altLang="en-US" sz="1800" dirty="0">
                <a:solidFill>
                  <a:schemeClr val="accent6">
                    <a:lumMod val="75000"/>
                  </a:schemeClr>
                </a:solidFill>
                <a:cs typeface="B Titr" panose="00000700000000000000" pitchFamily="2" charset="-78"/>
              </a:rPr>
              <a:t>همراهی بیشتر مردم و افزایش اعتماد به برنامه های کنترلی و  مناسب برای گروه های در معرض خطر</a:t>
            </a:r>
            <a:r>
              <a:rPr lang="fa-IR" altLang="en-US" sz="1800" dirty="0">
                <a:cs typeface="B Titr" panose="00000700000000000000" pitchFamily="2" charset="-78"/>
              </a:rPr>
              <a:t>، </a:t>
            </a:r>
            <a:r>
              <a:rPr lang="fa-IR" altLang="en-US" sz="1800" dirty="0">
                <a:solidFill>
                  <a:srgbClr val="7030A0"/>
                </a:solidFill>
                <a:cs typeface="B Titr" panose="00000700000000000000" pitchFamily="2" charset="-78"/>
              </a:rPr>
              <a:t>به شکل کاملا منطقه ای و محله محور </a:t>
            </a:r>
            <a:r>
              <a:rPr lang="fa-IR" altLang="en-US" sz="1800" dirty="0">
                <a:cs typeface="B Titr" panose="00000700000000000000" pitchFamily="2" charset="-78"/>
              </a:rPr>
              <a:t>انجام می شد.</a:t>
            </a:r>
          </a:p>
          <a:p>
            <a:pPr>
              <a:defRPr/>
            </a:pPr>
            <a:endParaRPr lang="en-US" altLang="en-US" sz="1800" dirty="0">
              <a:cs typeface="B Titr" panose="00000700000000000000" pitchFamily="2" charset="-78"/>
            </a:endParaRPr>
          </a:p>
        </p:txBody>
      </p:sp>
    </p:spTree>
    <p:extLst>
      <p:ext uri="{BB962C8B-B14F-4D97-AF65-F5344CB8AC3E}">
        <p14:creationId xmlns:p14="http://schemas.microsoft.com/office/powerpoint/2010/main" val="4187196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52400" y="152400"/>
            <a:ext cx="8915400" cy="639763"/>
          </a:xfrm>
          <a:solidFill>
            <a:schemeClr val="accent6"/>
          </a:solidFill>
        </p:spPr>
        <p:txBody>
          <a:bodyPr/>
          <a:lstStyle/>
          <a:p>
            <a:pPr>
              <a:defRPr/>
            </a:pPr>
            <a:r>
              <a:rPr lang="fa-IR" sz="2400" b="1" kern="0" dirty="0">
                <a:solidFill>
                  <a:srgbClr val="FF0000"/>
                </a:solidFill>
                <a:effectLst>
                  <a:outerShdw blurRad="38100" dist="25400" dir="5400000" algn="tl" rotWithShape="0">
                    <a:srgbClr val="000000">
                      <a:alpha val="43000"/>
                    </a:srgbClr>
                  </a:outerShdw>
                </a:effectLst>
                <a:cs typeface="B Titr" panose="00000700000000000000" pitchFamily="2" charset="-78"/>
              </a:rPr>
              <a:t>ارتباطات خطر و مشارکت اجتماعی </a:t>
            </a:r>
            <a:r>
              <a:rPr lang="en-US" sz="2400" b="1" kern="0" dirty="0">
                <a:solidFill>
                  <a:srgbClr val="FF0000"/>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RCCE )</a:t>
            </a:r>
            <a:endParaRPr lang="en-US" altLang="en-US" sz="2800" dirty="0" smtClean="0">
              <a:cs typeface="B Titr" panose="00000700000000000000" pitchFamily="2" charset="-78"/>
            </a:endParaRPr>
          </a:p>
        </p:txBody>
      </p:sp>
      <p:sp>
        <p:nvSpPr>
          <p:cNvPr id="5" name="Title 1"/>
          <p:cNvSpPr>
            <a:spLocks noGrp="1"/>
          </p:cNvSpPr>
          <p:nvPr>
            <p:ph idx="1"/>
          </p:nvPr>
        </p:nvSpPr>
        <p:spPr>
          <a:xfrm>
            <a:off x="133004" y="1066800"/>
            <a:ext cx="8915400" cy="5562600"/>
          </a:xfrm>
          <a:solidFill>
            <a:schemeClr val="accent4">
              <a:lumMod val="60000"/>
              <a:lumOff val="40000"/>
            </a:schemeClr>
          </a:solidFill>
        </p:spPr>
        <p:txBody>
          <a:bodyPr/>
          <a:lstStyle/>
          <a:p>
            <a:pPr algn="ctr">
              <a:defRPr/>
            </a:pPr>
            <a:r>
              <a:rPr lang="fa-IR" sz="2400" dirty="0">
                <a:solidFill>
                  <a:schemeClr val="accent6">
                    <a:lumMod val="75000"/>
                  </a:schemeClr>
                </a:solidFill>
                <a:cs typeface="B Titr" panose="00000700000000000000" pitchFamily="2" charset="-78"/>
              </a:rPr>
              <a:t>به این </a:t>
            </a:r>
            <a:r>
              <a:rPr lang="fa-IR" sz="2400" dirty="0" smtClean="0">
                <a:solidFill>
                  <a:schemeClr val="accent6">
                    <a:lumMod val="75000"/>
                  </a:schemeClr>
                </a:solidFill>
                <a:cs typeface="B Titr" panose="00000700000000000000" pitchFamily="2" charset="-78"/>
              </a:rPr>
              <a:t>ترتیب </a:t>
            </a:r>
            <a:r>
              <a:rPr lang="fa-IR" sz="2400" dirty="0">
                <a:solidFill>
                  <a:schemeClr val="accent6">
                    <a:lumMod val="75000"/>
                  </a:schemeClr>
                </a:solidFill>
                <a:cs typeface="B Titr" panose="00000700000000000000" pitchFamily="2" charset="-78"/>
              </a:rPr>
              <a:t>تیم های بهداشتی با </a:t>
            </a:r>
            <a:r>
              <a:rPr lang="fa-IR" sz="2400" dirty="0">
                <a:solidFill>
                  <a:srgbClr val="0070C0"/>
                </a:solidFill>
                <a:cs typeface="B Titr" panose="00000700000000000000" pitchFamily="2" charset="-78"/>
              </a:rPr>
              <a:t>تقویت برنامه های ارتباطات خطر و افزایش درک خطر جامعه</a:t>
            </a:r>
            <a:r>
              <a:rPr lang="fa-IR" sz="2400" dirty="0">
                <a:solidFill>
                  <a:schemeClr val="accent6">
                    <a:lumMod val="75000"/>
                  </a:schemeClr>
                </a:solidFill>
                <a:cs typeface="B Titr" panose="00000700000000000000" pitchFamily="2" charset="-78"/>
              </a:rPr>
              <a:t> </a:t>
            </a:r>
            <a:r>
              <a:rPr lang="fa-IR" sz="2400" dirty="0">
                <a:solidFill>
                  <a:srgbClr val="0070C0"/>
                </a:solidFill>
                <a:cs typeface="B Titr" panose="00000700000000000000" pitchFamily="2" charset="-78"/>
              </a:rPr>
              <a:t>به کمک برنامه های مشارکت اجتماعی </a:t>
            </a:r>
            <a:r>
              <a:rPr lang="fa-IR" sz="2400" dirty="0">
                <a:solidFill>
                  <a:schemeClr val="accent6">
                    <a:lumMod val="75000"/>
                  </a:schemeClr>
                </a:solidFill>
                <a:cs typeface="B Titr" panose="00000700000000000000" pitchFamily="2" charset="-78"/>
              </a:rPr>
              <a:t>به اهداف خود در نجات جامعه دست پیدا </a:t>
            </a:r>
            <a:r>
              <a:rPr lang="fa-IR" sz="2400" dirty="0" smtClean="0">
                <a:solidFill>
                  <a:schemeClr val="accent6">
                    <a:lumMod val="75000"/>
                  </a:schemeClr>
                </a:solidFill>
                <a:cs typeface="B Titr" panose="00000700000000000000" pitchFamily="2" charset="-78"/>
              </a:rPr>
              <a:t>نمودند</a:t>
            </a:r>
            <a:endParaRPr lang="en-US" sz="2400" dirty="0" smtClean="0">
              <a:solidFill>
                <a:schemeClr val="accent6">
                  <a:lumMod val="75000"/>
                </a:schemeClr>
              </a:solidFill>
              <a:cs typeface="B Titr" panose="00000700000000000000" pitchFamily="2" charset="-78"/>
            </a:endParaRPr>
          </a:p>
          <a:p>
            <a:pPr marL="0" indent="0" algn="ctr">
              <a:buNone/>
              <a:defRPr/>
            </a:pPr>
            <a:r>
              <a:rPr lang="fa-IR" sz="2400" dirty="0" smtClean="0">
                <a:solidFill>
                  <a:schemeClr val="accent6">
                    <a:lumMod val="75000"/>
                  </a:schemeClr>
                </a:solidFill>
                <a:cs typeface="B Titr" panose="00000700000000000000" pitchFamily="2" charset="-78"/>
              </a:rPr>
              <a:t> و</a:t>
            </a:r>
          </a:p>
          <a:p>
            <a:pPr marL="0" indent="0" algn="ctr">
              <a:buNone/>
              <a:defRPr/>
            </a:pPr>
            <a:endParaRPr lang="en-US" sz="2400" dirty="0" smtClean="0">
              <a:solidFill>
                <a:schemeClr val="accent6">
                  <a:lumMod val="75000"/>
                </a:schemeClr>
              </a:solidFill>
              <a:cs typeface="B Titr" panose="00000700000000000000" pitchFamily="2" charset="-78"/>
            </a:endParaRPr>
          </a:p>
          <a:p>
            <a:pPr algn="ctr">
              <a:defRPr/>
            </a:pPr>
            <a:r>
              <a:rPr lang="fa-IR" sz="2400" dirty="0" smtClean="0">
                <a:solidFill>
                  <a:schemeClr val="accent6">
                    <a:lumMod val="75000"/>
                  </a:schemeClr>
                </a:solidFill>
                <a:cs typeface="B Titr" panose="00000700000000000000" pitchFamily="2" charset="-78"/>
              </a:rPr>
              <a:t> </a:t>
            </a:r>
            <a:r>
              <a:rPr lang="fa-IR" sz="2400" dirty="0">
                <a:solidFill>
                  <a:srgbClr val="0070C0"/>
                </a:solidFill>
                <a:cs typeface="B Titr" panose="00000700000000000000" pitchFamily="2" charset="-78"/>
              </a:rPr>
              <a:t>افزایش اعتماد و بروز رفتارهای بهداشتی </a:t>
            </a:r>
            <a:r>
              <a:rPr lang="fa-IR" sz="2400" dirty="0">
                <a:solidFill>
                  <a:schemeClr val="accent6">
                    <a:lumMod val="75000"/>
                  </a:schemeClr>
                </a:solidFill>
                <a:cs typeface="B Titr" panose="00000700000000000000" pitchFamily="2" charset="-78"/>
              </a:rPr>
              <a:t>به کنترل همه گیری مرگبار منجر گردید</a:t>
            </a:r>
            <a:r>
              <a:rPr lang="fa-IR" sz="2400" dirty="0" smtClean="0">
                <a:solidFill>
                  <a:schemeClr val="accent6">
                    <a:lumMod val="75000"/>
                  </a:schemeClr>
                </a:solidFill>
                <a:cs typeface="B Titr" panose="00000700000000000000" pitchFamily="2" charset="-78"/>
              </a:rPr>
              <a:t>.</a:t>
            </a:r>
          </a:p>
          <a:p>
            <a:pPr algn="ctr">
              <a:defRPr/>
            </a:pPr>
            <a:endParaRPr lang="en-US" sz="2400" dirty="0" smtClean="0">
              <a:solidFill>
                <a:schemeClr val="accent6">
                  <a:lumMod val="75000"/>
                </a:schemeClr>
              </a:solidFill>
              <a:cs typeface="B Titr" panose="00000700000000000000" pitchFamily="2" charset="-78"/>
            </a:endParaRPr>
          </a:p>
          <a:p>
            <a:pPr algn="ctr">
              <a:defRPr/>
            </a:pPr>
            <a:r>
              <a:rPr lang="fa-IR" sz="2400" dirty="0" smtClean="0">
                <a:solidFill>
                  <a:schemeClr val="accent6">
                    <a:lumMod val="75000"/>
                  </a:schemeClr>
                </a:solidFill>
                <a:cs typeface="B Titr" panose="00000700000000000000" pitchFamily="2" charset="-78"/>
              </a:rPr>
              <a:t> </a:t>
            </a:r>
            <a:r>
              <a:rPr lang="fa-IR" sz="2400" dirty="0">
                <a:solidFill>
                  <a:schemeClr val="accent6">
                    <a:lumMod val="75000"/>
                  </a:schemeClr>
                </a:solidFill>
                <a:cs typeface="B Titr" panose="00000700000000000000" pitchFamily="2" charset="-78"/>
              </a:rPr>
              <a:t>رویکردهای </a:t>
            </a:r>
            <a:r>
              <a:rPr lang="fa-IR" sz="2400" dirty="0">
                <a:solidFill>
                  <a:srgbClr val="0070C0"/>
                </a:solidFill>
                <a:cs typeface="B Titr" panose="00000700000000000000" pitchFamily="2" charset="-78"/>
              </a:rPr>
              <a:t>جامعه شناختی </a:t>
            </a:r>
            <a:r>
              <a:rPr lang="fa-IR" sz="2400" dirty="0">
                <a:solidFill>
                  <a:schemeClr val="accent6">
                    <a:lumMod val="75000"/>
                  </a:schemeClr>
                </a:solidFill>
                <a:cs typeface="B Titr" panose="00000700000000000000" pitchFamily="2" charset="-78"/>
              </a:rPr>
              <a:t>در مرگبار ترین همه گیری قرن شاهکار کرد </a:t>
            </a:r>
            <a:endParaRPr lang="en-US" sz="2400" dirty="0" smtClean="0">
              <a:solidFill>
                <a:schemeClr val="accent6">
                  <a:lumMod val="75000"/>
                </a:schemeClr>
              </a:solidFill>
              <a:cs typeface="B Titr" panose="00000700000000000000" pitchFamily="2" charset="-78"/>
            </a:endParaRPr>
          </a:p>
          <a:p>
            <a:pPr marL="0" indent="0" algn="ctr">
              <a:buNone/>
              <a:defRPr/>
            </a:pPr>
            <a:r>
              <a:rPr lang="fa-IR" sz="2400" dirty="0" smtClean="0">
                <a:solidFill>
                  <a:schemeClr val="accent6">
                    <a:lumMod val="75000"/>
                  </a:schemeClr>
                </a:solidFill>
                <a:cs typeface="B Titr" panose="00000700000000000000" pitchFamily="2" charset="-78"/>
              </a:rPr>
              <a:t>و </a:t>
            </a:r>
          </a:p>
          <a:p>
            <a:pPr marL="0" indent="0" algn="ctr">
              <a:buNone/>
              <a:defRPr/>
            </a:pPr>
            <a:endParaRPr lang="en-US" sz="2400" dirty="0" smtClean="0">
              <a:solidFill>
                <a:schemeClr val="accent6">
                  <a:lumMod val="75000"/>
                </a:schemeClr>
              </a:solidFill>
              <a:cs typeface="B Titr" panose="00000700000000000000" pitchFamily="2" charset="-78"/>
            </a:endParaRPr>
          </a:p>
          <a:p>
            <a:pPr algn="ctr">
              <a:defRPr/>
            </a:pPr>
            <a:r>
              <a:rPr lang="fa-IR" sz="2400" dirty="0" smtClean="0">
                <a:solidFill>
                  <a:schemeClr val="accent6">
                    <a:lumMod val="75000"/>
                  </a:schemeClr>
                </a:solidFill>
                <a:cs typeface="B Titr" panose="00000700000000000000" pitchFamily="2" charset="-78"/>
              </a:rPr>
              <a:t>مهمترین </a:t>
            </a:r>
            <a:r>
              <a:rPr lang="fa-IR" sz="2400" dirty="0">
                <a:solidFill>
                  <a:schemeClr val="accent6">
                    <a:lumMod val="75000"/>
                  </a:schemeClr>
                </a:solidFill>
                <a:cs typeface="B Titr" panose="00000700000000000000" pitchFamily="2" charset="-78"/>
              </a:rPr>
              <a:t>درس آموخته ابولا برای پاندمی کووید-19 به یادگار ماند.</a:t>
            </a:r>
            <a:endParaRPr lang="en-US" altLang="en-US" sz="2400"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401275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12776" y="152400"/>
            <a:ext cx="8908848" cy="53339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1" eaLnBrk="0" fontAlgn="base" hangingPunct="0">
              <a:spcBef>
                <a:spcPct val="0"/>
              </a:spcBef>
              <a:spcAft>
                <a:spcPct val="0"/>
              </a:spcAft>
              <a:defRPr sz="4000" b="1" kern="1200" cap="all">
                <a:solidFill>
                  <a:schemeClr val="tx1"/>
                </a:solidFill>
                <a:latin typeface="+mj-lt"/>
                <a:ea typeface="B Narm" pitchFamily="2" charset="0"/>
                <a:cs typeface="B Narm" pitchFamily="2" charset="-78"/>
              </a:defRPr>
            </a:lvl1pPr>
            <a:lvl2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2pPr>
            <a:lvl3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3pPr>
            <a:lvl4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4pPr>
            <a:lvl5pPr algn="ctr" rtl="1" eaLnBrk="0" fontAlgn="base" hangingPunct="0">
              <a:spcBef>
                <a:spcPct val="0"/>
              </a:spcBef>
              <a:spcAft>
                <a:spcPct val="0"/>
              </a:spcAft>
              <a:defRPr sz="3200">
                <a:solidFill>
                  <a:schemeClr val="tx1"/>
                </a:solidFill>
                <a:latin typeface="Calibri" pitchFamily="34" charset="0"/>
                <a:ea typeface="B Narm" pitchFamily="2" charset="0"/>
                <a:cs typeface="B Narm" pitchFamily="2" charset="-78"/>
              </a:defRPr>
            </a:lvl5pPr>
            <a:lvl6pPr marL="457200" algn="ctr" rtl="1" fontAlgn="base">
              <a:spcBef>
                <a:spcPct val="0"/>
              </a:spcBef>
              <a:spcAft>
                <a:spcPct val="0"/>
              </a:spcAft>
              <a:defRPr sz="3200">
                <a:solidFill>
                  <a:schemeClr val="tx1"/>
                </a:solidFill>
                <a:latin typeface="Calibri" pitchFamily="34" charset="0"/>
                <a:cs typeface="B Narm" pitchFamily="2" charset="-78"/>
              </a:defRPr>
            </a:lvl6pPr>
            <a:lvl7pPr marL="914400" algn="ctr" rtl="1" fontAlgn="base">
              <a:spcBef>
                <a:spcPct val="0"/>
              </a:spcBef>
              <a:spcAft>
                <a:spcPct val="0"/>
              </a:spcAft>
              <a:defRPr sz="3200">
                <a:solidFill>
                  <a:schemeClr val="tx1"/>
                </a:solidFill>
                <a:latin typeface="Calibri" pitchFamily="34" charset="0"/>
                <a:cs typeface="B Narm" pitchFamily="2" charset="-78"/>
              </a:defRPr>
            </a:lvl7pPr>
            <a:lvl8pPr marL="1371600" algn="ctr" rtl="1" fontAlgn="base">
              <a:spcBef>
                <a:spcPct val="0"/>
              </a:spcBef>
              <a:spcAft>
                <a:spcPct val="0"/>
              </a:spcAft>
              <a:defRPr sz="3200">
                <a:solidFill>
                  <a:schemeClr val="tx1"/>
                </a:solidFill>
                <a:latin typeface="Calibri" pitchFamily="34" charset="0"/>
                <a:cs typeface="B Narm" pitchFamily="2" charset="-78"/>
              </a:defRPr>
            </a:lvl8pPr>
            <a:lvl9pPr marL="1828800" algn="ctr" rtl="1" fontAlgn="base">
              <a:spcBef>
                <a:spcPct val="0"/>
              </a:spcBef>
              <a:spcAft>
                <a:spcPct val="0"/>
              </a:spcAft>
              <a:defRPr sz="3200">
                <a:solidFill>
                  <a:schemeClr val="tx1"/>
                </a:solidFill>
                <a:latin typeface="Calibri" pitchFamily="34" charset="0"/>
                <a:cs typeface="B Narm"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Calibri"/>
                <a:ea typeface="+mj-ea"/>
                <a:cs typeface="B Titr" panose="00000700000000000000" pitchFamily="2" charset="-78"/>
              </a:rPr>
              <a:t>ارتباطات خطر و مشارکت اجتماعی </a:t>
            </a:r>
            <a:r>
              <a:rPr kumimoji="0" lang="en-US" sz="2400" b="1" i="0" u="none" strike="noStrike" kern="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 RCCE )</a:t>
            </a:r>
            <a:endParaRPr kumimoji="0" lang="en-US" altLang="en-US" sz="2800" b="1" i="0" u="none" strike="noStrike" kern="1200" cap="all" spc="0" normalizeH="0" baseline="0" noProof="0" dirty="0" smtClean="0">
              <a:ln>
                <a:noFill/>
              </a:ln>
              <a:solidFill>
                <a:prstClr val="black"/>
              </a:solidFill>
              <a:effectLst/>
              <a:uLnTx/>
              <a:uFillTx/>
              <a:latin typeface="Calibri"/>
              <a:cs typeface="B Titr" panose="00000700000000000000" pitchFamily="2" charset="-78"/>
            </a:endParaRPr>
          </a:p>
        </p:txBody>
      </p:sp>
      <p:sp>
        <p:nvSpPr>
          <p:cNvPr id="5" name="Title 1"/>
          <p:cNvSpPr txBox="1">
            <a:spLocks noGrp="1"/>
          </p:cNvSpPr>
          <p:nvPr>
            <p:ph type="body" idx="1"/>
          </p:nvPr>
        </p:nvSpPr>
        <p:spPr bwMode="auto">
          <a:xfrm>
            <a:off x="147412" y="1371600"/>
            <a:ext cx="8908848" cy="2224962"/>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a:latin typeface="Trebuchet MS"/>
                <a:cs typeface="B Titr" panose="00000700000000000000" pitchFamily="2" charset="-78"/>
              </a:rPr>
              <a:t>قدرتمندترین سلاح برای توقف گسترش </a:t>
            </a:r>
            <a:r>
              <a:rPr lang="fa-IR" sz="1600" dirty="0" smtClean="0">
                <a:latin typeface="Trebuchet MS"/>
                <a:cs typeface="B Titr" panose="00000700000000000000" pitchFamily="2" charset="-78"/>
              </a:rPr>
              <a:t>هر همه گیری</a:t>
            </a:r>
            <a:endParaRPr lang="en-US" sz="1600" dirty="0" smtClean="0">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smtClean="0">
                <a:solidFill>
                  <a:schemeClr val="accent6">
                    <a:lumMod val="75000"/>
                  </a:schemeClr>
                </a:solidFill>
                <a:latin typeface="Trebuchet MS"/>
                <a:cs typeface="B Titr" panose="00000700000000000000" pitchFamily="2" charset="-78"/>
              </a:rPr>
              <a:t> </a:t>
            </a:r>
            <a:r>
              <a:rPr lang="fa-IR" sz="2000" dirty="0">
                <a:solidFill>
                  <a:schemeClr val="accent6">
                    <a:lumMod val="75000"/>
                  </a:schemeClr>
                </a:solidFill>
                <a:latin typeface="Trebuchet MS"/>
                <a:cs typeface="B Titr" panose="00000700000000000000" pitchFamily="2" charset="-78"/>
              </a:rPr>
              <a:t>رفتارهای مردم و تمایل </a:t>
            </a:r>
            <a:r>
              <a:rPr lang="fa-IR" sz="2000" dirty="0" smtClean="0">
                <a:solidFill>
                  <a:schemeClr val="accent6">
                    <a:lumMod val="75000"/>
                  </a:schemeClr>
                </a:solidFill>
                <a:latin typeface="Trebuchet MS"/>
                <a:cs typeface="B Titr" panose="00000700000000000000" pitchFamily="2" charset="-78"/>
              </a:rPr>
              <a:t>آنها </a:t>
            </a:r>
            <a:r>
              <a:rPr lang="fa-IR" sz="2000" dirty="0">
                <a:solidFill>
                  <a:schemeClr val="accent6">
                    <a:lumMod val="75000"/>
                  </a:schemeClr>
                </a:solidFill>
                <a:latin typeface="Trebuchet MS"/>
                <a:cs typeface="B Titr" panose="00000700000000000000" pitchFamily="2" charset="-78"/>
              </a:rPr>
              <a:t>برای پیروی از اقدامات سلامت همگانی و اجتماعی است. </a:t>
            </a:r>
            <a:endParaRPr lang="en-US" sz="2000" dirty="0" smtClean="0">
              <a:solidFill>
                <a:schemeClr val="accent6">
                  <a:lumMod val="75000"/>
                </a:schemeClr>
              </a:solidFill>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smtClean="0">
              <a:solidFill>
                <a:schemeClr val="accent6">
                  <a:lumMod val="75000"/>
                </a:schemeClr>
              </a:solidFill>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smtClean="0">
                <a:latin typeface="Trebuchet MS"/>
                <a:cs typeface="B Titr" panose="00000700000000000000" pitchFamily="2" charset="-78"/>
              </a:rPr>
              <a:t>حتی </a:t>
            </a:r>
            <a:r>
              <a:rPr lang="fa-IR" sz="1600" dirty="0">
                <a:latin typeface="Trebuchet MS"/>
                <a:cs typeface="B Titr" panose="00000700000000000000" pitchFamily="2" charset="-78"/>
              </a:rPr>
              <a:t>با </a:t>
            </a:r>
            <a:r>
              <a:rPr lang="fa-IR" sz="1600" dirty="0">
                <a:solidFill>
                  <a:srgbClr val="0070C0"/>
                </a:solidFill>
                <a:latin typeface="Trebuchet MS"/>
                <a:cs typeface="B Titr" panose="00000700000000000000" pitchFamily="2" charset="-78"/>
              </a:rPr>
              <a:t>توزیع واکسن </a:t>
            </a:r>
            <a:r>
              <a:rPr lang="fa-IR" sz="1600" dirty="0">
                <a:latin typeface="Trebuchet MS"/>
                <a:cs typeface="B Titr" panose="00000700000000000000" pitchFamily="2" charset="-78"/>
              </a:rPr>
              <a:t>و </a:t>
            </a:r>
            <a:r>
              <a:rPr lang="fa-IR" sz="1600" dirty="0">
                <a:solidFill>
                  <a:srgbClr val="0070C0"/>
                </a:solidFill>
                <a:latin typeface="Trebuchet MS"/>
                <a:cs typeface="B Titr" panose="00000700000000000000" pitchFamily="2" charset="-78"/>
              </a:rPr>
              <a:t>درمان های ایمن و موثر</a:t>
            </a:r>
            <a:r>
              <a:rPr lang="fa-IR" sz="1600" dirty="0">
                <a:latin typeface="Trebuchet MS"/>
                <a:cs typeface="B Titr" panose="00000700000000000000" pitchFamily="2" charset="-78"/>
              </a:rPr>
              <a:t>، </a:t>
            </a:r>
            <a:r>
              <a:rPr lang="fa-IR" sz="2000" i="1" dirty="0">
                <a:solidFill>
                  <a:schemeClr val="accent6">
                    <a:lumMod val="75000"/>
                  </a:schemeClr>
                </a:solidFill>
                <a:latin typeface="Trebuchet MS"/>
                <a:cs typeface="B Titr" panose="00000700000000000000" pitchFamily="2" charset="-78"/>
              </a:rPr>
              <a:t>رعایت دستورالعمل های بهداشتی </a:t>
            </a:r>
            <a:r>
              <a:rPr lang="fa-IR" sz="1600" dirty="0">
                <a:latin typeface="Trebuchet MS"/>
                <a:cs typeface="B Titr" panose="00000700000000000000" pitchFamily="2" charset="-78"/>
              </a:rPr>
              <a:t>همچنان حیاتی خواهد بود</a:t>
            </a:r>
            <a:r>
              <a:rPr lang="fa-IR" sz="1600" dirty="0" smtClean="0">
                <a:latin typeface="Trebuchet MS"/>
                <a:cs typeface="B Titr" panose="00000700000000000000" pitchFamily="2" charset="-78"/>
              </a:rPr>
              <a:t>.</a:t>
            </a:r>
            <a:endParaRPr lang="en-US" sz="1600" dirty="0" smtClean="0">
              <a:latin typeface="Trebuchet MS"/>
              <a:cs typeface="B Titr" panose="00000700000000000000" pitchFamily="2" charset="-78"/>
            </a:endParaRPr>
          </a:p>
          <a:p>
            <a:pPr marL="0" indent="0" algn="ctr">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dirty="0" smtClean="0">
                <a:latin typeface="Trebuchet MS"/>
                <a:cs typeface="B Titr" panose="00000700000000000000" pitchFamily="2" charset="-78"/>
              </a:rPr>
              <a:t>پس نیاز </a:t>
            </a:r>
            <a:r>
              <a:rPr lang="fa-IR" sz="1600" dirty="0">
                <a:latin typeface="Trebuchet MS"/>
                <a:cs typeface="B Titr" panose="00000700000000000000" pitchFamily="2" charset="-78"/>
              </a:rPr>
              <a:t>شدید برای </a:t>
            </a:r>
            <a:r>
              <a:rPr lang="fa-IR" sz="1600" dirty="0">
                <a:solidFill>
                  <a:srgbClr val="FF0000"/>
                </a:solidFill>
                <a:latin typeface="Trebuchet MS"/>
                <a:cs typeface="B Titr" panose="00000700000000000000" pitchFamily="2" charset="-78"/>
              </a:rPr>
              <a:t>افزایش نقش ارتباطات خطر و مشارکت اجتماعی در شکستن زنجیره انتقال و کاهش تأثیر پاندمی </a:t>
            </a:r>
            <a:r>
              <a:rPr lang="fa-IR" sz="1600" dirty="0">
                <a:latin typeface="Trebuchet MS"/>
                <a:cs typeface="B Titr" panose="00000700000000000000" pitchFamily="2" charset="-78"/>
              </a:rPr>
              <a:t>وجود دارد.</a:t>
            </a:r>
            <a:endParaRPr lang="en-US" altLang="en-US" sz="1600" dirty="0" smtClean="0">
              <a:cs typeface="B Titr" panose="00000700000000000000" pitchFamily="2" charset="-78"/>
            </a:endParaRPr>
          </a:p>
        </p:txBody>
      </p:sp>
      <p:sp>
        <p:nvSpPr>
          <p:cNvPr id="6" name="Title 1"/>
          <p:cNvSpPr txBox="1">
            <a:spLocks/>
          </p:cNvSpPr>
          <p:nvPr/>
        </p:nvSpPr>
        <p:spPr bwMode="auto">
          <a:xfrm>
            <a:off x="112776" y="4038600"/>
            <a:ext cx="8908848" cy="1600200"/>
          </a:xfrm>
          <a:prstGeom prst="rect">
            <a:avLst/>
          </a:pr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1pPr>
            <a:lvl2pPr marL="742950" indent="-28575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B Koodak" pitchFamily="2" charset="-78"/>
              </a:defRPr>
            </a:lvl2pPr>
            <a:lvl3pPr marL="1143000" indent="-22860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B Koodak" pitchFamily="2" charset="-78"/>
              </a:defRPr>
            </a:lvl3pPr>
            <a:lvl4pPr marL="16002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4pPr>
            <a:lvl5pPr marL="20574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B Koodak"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0" fontAlgn="base" latinLnBrk="0" hangingPunct="0">
              <a:lnSpc>
                <a:spcPct val="107000"/>
              </a:lnSpc>
              <a:spcBef>
                <a:spcPct val="20000"/>
              </a:spcBef>
              <a:spcAft>
                <a:spcPts val="0"/>
              </a:spcAft>
              <a:buClrTx/>
              <a:buSzTx/>
              <a:buFont typeface="Arial" panose="020B0604020202020204"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تجزیه و تحلیل داده های رفتاری اجتماعی بیانگر آن است که گرچه مردم در مورد </a:t>
            </a:r>
            <a:r>
              <a:rPr kumimoji="0" lang="fa-IR" sz="1600" b="0" i="0" u="none" strike="noStrike" kern="1200" cap="none" spc="0" normalizeH="0" baseline="0" noProof="0" dirty="0" smtClean="0">
                <a:ln>
                  <a:noFill/>
                </a:ln>
                <a:solidFill>
                  <a:prstClr val="black"/>
                </a:solidFill>
                <a:effectLst/>
                <a:uLnTx/>
                <a:uFillTx/>
                <a:latin typeface="Trebuchet MS"/>
                <a:ea typeface="+mn-ea"/>
                <a:cs typeface="B Titr" panose="00000700000000000000" pitchFamily="2" charset="-78"/>
              </a:rPr>
              <a:t>کووید-۱۹، آئدس و بسیاری از بیماری ها و مشکلات سلامت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و </a:t>
            </a:r>
            <a:r>
              <a:rPr kumimoji="0" lang="fa-IR" sz="1600" b="0" i="0" u="none" strike="noStrike" kern="1200" cap="none" spc="0" normalizeH="0" baseline="0" noProof="0" dirty="0" smtClean="0">
                <a:ln>
                  <a:noFill/>
                </a:ln>
                <a:solidFill>
                  <a:prstClr val="black"/>
                </a:solidFill>
                <a:effectLst/>
                <a:uLnTx/>
                <a:uFillTx/>
                <a:latin typeface="Trebuchet MS"/>
                <a:ea typeface="+mn-ea"/>
                <a:cs typeface="B Titr" panose="00000700000000000000" pitchFamily="2" charset="-78"/>
              </a:rPr>
              <a:t>همچنین اقدامات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پیشگیرانه اطلاعات لازم را </a:t>
            </a:r>
            <a:r>
              <a:rPr kumimoji="0" lang="fa-IR" sz="1600" b="0" i="0" u="none" strike="noStrike" kern="1200" cap="none" spc="0" normalizeH="0" baseline="0" noProof="0" dirty="0" smtClean="0">
                <a:ln>
                  <a:noFill/>
                </a:ln>
                <a:solidFill>
                  <a:prstClr val="black"/>
                </a:solidFill>
                <a:effectLst/>
                <a:uLnTx/>
                <a:uFillTx/>
                <a:latin typeface="Trebuchet MS"/>
                <a:ea typeface="+mn-ea"/>
                <a:cs typeface="B Titr" panose="00000700000000000000" pitchFamily="2" charset="-78"/>
              </a:rPr>
              <a:t>دارند</a:t>
            </a:r>
          </a:p>
          <a:p>
            <a:pPr marL="0" marR="0" lvl="0" indent="0" algn="ctr" defTabSz="914400" rtl="1" eaLnBrk="0" fontAlgn="base" latinLnBrk="0" hangingPunct="0">
              <a:lnSpc>
                <a:spcPct val="107000"/>
              </a:lnSpc>
              <a:spcBef>
                <a:spcPct val="20000"/>
              </a:spcBef>
              <a:spcAft>
                <a:spcPts val="0"/>
              </a:spcAft>
              <a:buClrTx/>
              <a:buSzTx/>
              <a:buFont typeface="Arial" panose="020B0604020202020204"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fa-IR" sz="1600" dirty="0">
                <a:solidFill>
                  <a:prstClr val="black"/>
                </a:solidFill>
                <a:latin typeface="Trebuchet MS"/>
                <a:cs typeface="B Titr" panose="00000700000000000000" pitchFamily="2" charset="-78"/>
              </a:rPr>
              <a:t> </a:t>
            </a:r>
            <a:r>
              <a:rPr lang="fa-IR" sz="1600" dirty="0" smtClean="0">
                <a:solidFill>
                  <a:prstClr val="black"/>
                </a:solidFill>
                <a:latin typeface="Trebuchet MS"/>
                <a:cs typeface="B Titr" panose="00000700000000000000" pitchFamily="2" charset="-78"/>
              </a:rPr>
              <a:t>                                                                                         </a:t>
            </a:r>
            <a:r>
              <a:rPr kumimoji="0" lang="fa-IR" sz="1600" b="0" i="0" u="none" strike="noStrike" kern="1200" cap="none" spc="0" normalizeH="0" baseline="0" noProof="0" dirty="0" smtClean="0">
                <a:ln>
                  <a:noFill/>
                </a:ln>
                <a:solidFill>
                  <a:prstClr val="black"/>
                </a:solidFill>
                <a:effectLst/>
                <a:uLnTx/>
                <a:uFillTx/>
                <a:latin typeface="Trebuchet MS"/>
                <a:ea typeface="+mn-ea"/>
                <a:cs typeface="B Titr" panose="00000700000000000000" pitchFamily="2" charset="-78"/>
              </a:rPr>
              <a:t>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ولی </a:t>
            </a:r>
            <a:r>
              <a:rPr kumimoji="0" lang="fa-IR" sz="2000" b="0" i="1" u="none" strike="noStrike" kern="1200" cap="none" spc="0" normalizeH="0" baseline="0" noProof="0" dirty="0">
                <a:ln>
                  <a:noFill/>
                </a:ln>
                <a:solidFill>
                  <a:srgbClr val="FF0000"/>
                </a:solidFill>
                <a:effectLst/>
                <a:uLnTx/>
                <a:uFillTx/>
                <a:latin typeface="Trebuchet MS"/>
                <a:ea typeface="+mn-ea"/>
                <a:cs typeface="B Titr" panose="00000700000000000000" pitchFamily="2" charset="-78"/>
              </a:rPr>
              <a:t>ساده انگاری و کاهش درک خطر در حال افزایش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است</a:t>
            </a:r>
            <a:r>
              <a:rPr kumimoji="0" lang="fa-IR" sz="1600" b="0" i="0" u="none" strike="noStrike" kern="1200" cap="none" spc="0" normalizeH="0" baseline="0" noProof="0" dirty="0" smtClean="0">
                <a:ln>
                  <a:noFill/>
                </a:ln>
                <a:solidFill>
                  <a:prstClr val="black"/>
                </a:solidFill>
                <a:effectLst/>
                <a:uLnTx/>
                <a:uFillTx/>
                <a:latin typeface="Trebuchet MS"/>
                <a:ea typeface="+mn-ea"/>
                <a:cs typeface="B Titr" panose="00000700000000000000" pitchFamily="2" charset="-78"/>
              </a:rPr>
              <a:t>.</a:t>
            </a:r>
          </a:p>
          <a:p>
            <a:pPr marL="0" marR="0" lvl="0" indent="0" algn="ctr" defTabSz="914400" rtl="1" eaLnBrk="0" fontAlgn="base" latinLnBrk="0" hangingPunct="0">
              <a:lnSpc>
                <a:spcPct val="107000"/>
              </a:lnSpc>
              <a:spcBef>
                <a:spcPct val="20000"/>
              </a:spcBef>
              <a:spcAft>
                <a:spcPts val="0"/>
              </a:spcAft>
              <a:buClrTx/>
              <a:buSzTx/>
              <a:buFont typeface="Arial" panose="020B0604020202020204" pitchFamily="34"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fa-IR" sz="1600" b="0" i="0" u="none" strike="noStrike" kern="1200" cap="none" spc="0" normalizeH="0" baseline="0" noProof="0" dirty="0" smtClean="0">
                <a:ln>
                  <a:noFill/>
                </a:ln>
                <a:solidFill>
                  <a:prstClr val="black"/>
                </a:solidFill>
                <a:effectLst/>
                <a:uLnTx/>
                <a:uFillTx/>
                <a:latin typeface="Trebuchet MS"/>
                <a:ea typeface="+mn-ea"/>
                <a:cs typeface="B Titr" panose="00000700000000000000" pitchFamily="2" charset="-78"/>
              </a:rPr>
              <a:t>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به طور کلی، </a:t>
            </a:r>
            <a:r>
              <a:rPr kumimoji="0" lang="fa-IR" sz="1600" b="0" i="1" u="none" strike="noStrike" kern="1200" cap="none" spc="0" normalizeH="0" baseline="0" noProof="0" dirty="0">
                <a:ln>
                  <a:noFill/>
                </a:ln>
                <a:solidFill>
                  <a:srgbClr val="FF0000"/>
                </a:solidFill>
                <a:effectLst/>
                <a:uLnTx/>
                <a:uFillTx/>
                <a:latin typeface="Trebuchet MS"/>
                <a:ea typeface="+mn-ea"/>
                <a:cs typeface="B Titr" panose="00000700000000000000" pitchFamily="2" charset="-78"/>
              </a:rPr>
              <a:t>خودکارآمدی مردم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در خصوص آنچه می توانند برای کنترل ویروس انجام دهند، </a:t>
            </a:r>
            <a:r>
              <a:rPr kumimoji="0" lang="fa-IR" sz="1600" b="0" i="1" u="none" strike="noStrike" kern="1200" cap="none" spc="0" normalizeH="0" baseline="0" noProof="0" dirty="0">
                <a:ln>
                  <a:noFill/>
                </a:ln>
                <a:solidFill>
                  <a:srgbClr val="FF0000"/>
                </a:solidFill>
                <a:effectLst/>
                <a:uLnTx/>
                <a:uFillTx/>
                <a:latin typeface="Trebuchet MS"/>
                <a:ea typeface="+mn-ea"/>
                <a:cs typeface="B Titr" panose="00000700000000000000" pitchFamily="2" charset="-78"/>
              </a:rPr>
              <a:t>کاهش یافته </a:t>
            </a:r>
            <a:r>
              <a:rPr kumimoji="0" lang="fa-IR"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rPr>
              <a:t>است. </a:t>
            </a:r>
            <a:endParaRPr kumimoji="0" lang="en-US" altLang="en-US" sz="1600" b="0" i="0" u="none" strike="noStrike" kern="1200" cap="none" spc="0" normalizeH="0" baseline="0" noProof="0" dirty="0">
              <a:ln>
                <a:noFill/>
              </a:ln>
              <a:solidFill>
                <a:prstClr val="black"/>
              </a:solidFill>
              <a:effectLst/>
              <a:uLnTx/>
              <a:uFillTx/>
              <a:latin typeface="Trebuchet MS"/>
              <a:ea typeface="+mn-ea"/>
              <a:cs typeface="B Titr" panose="00000700000000000000" pitchFamily="2" charset="-78"/>
            </a:endParaRPr>
          </a:p>
        </p:txBody>
      </p:sp>
    </p:spTree>
    <p:extLst>
      <p:ext uri="{BB962C8B-B14F-4D97-AF65-F5344CB8AC3E}">
        <p14:creationId xmlns:p14="http://schemas.microsoft.com/office/powerpoint/2010/main" val="224019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Maavanat Farhangi Daneshjoo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BO" id="{5711F24C-04D7-4B4E-8B8C-E6782D50F871}" vid="{8981E6A9-EE43-409B-A1D4-35063A7B2780}"/>
    </a:ext>
  </a:ext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Times New Roman"/>
      </a:majorFont>
      <a:minorFont>
        <a:latin typeface="Comic Sans MS"/>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Times New Roman"/>
      </a:majorFont>
      <a:minorFont>
        <a:latin typeface="Comic Sans MS"/>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aavanat Farhangi Daneshjoo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BO" id="{5711F24C-04D7-4B4E-8B8C-E6782D50F871}" vid="{8981E6A9-EE43-409B-A1D4-35063A7B2780}"/>
    </a:ext>
  </a:extLst>
</a:theme>
</file>

<file path=ppt/theme/theme5.xml><?xml version="1.0" encoding="utf-8"?>
<a:theme xmlns:a="http://schemas.openxmlformats.org/drawingml/2006/main" name="5_Maavanat Farhangi Daneshjoo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BO" id="{5711F24C-04D7-4B4E-8B8C-E6782D50F871}" vid="{8981E6A9-EE43-409B-A1D4-35063A7B2780}"/>
    </a:ext>
  </a:extLst>
</a:theme>
</file>

<file path=ppt/theme/theme6.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2804</TotalTime>
  <Words>7234</Words>
  <Application>Microsoft Office PowerPoint</Application>
  <PresentationFormat>On-screen Show (4:3)</PresentationFormat>
  <Paragraphs>727</Paragraphs>
  <Slides>66</Slides>
  <Notes>6</Notes>
  <HiddenSlides>0</HiddenSlides>
  <MMClips>0</MMClips>
  <ScaleCrop>false</ScaleCrop>
  <HeadingPairs>
    <vt:vector size="6" baseType="variant">
      <vt:variant>
        <vt:lpstr>Fonts Used</vt:lpstr>
      </vt:variant>
      <vt:variant>
        <vt:i4>20</vt:i4>
      </vt:variant>
      <vt:variant>
        <vt:lpstr>Theme</vt:lpstr>
      </vt:variant>
      <vt:variant>
        <vt:i4>8</vt:i4>
      </vt:variant>
      <vt:variant>
        <vt:lpstr>Slide Titles</vt:lpstr>
      </vt:variant>
      <vt:variant>
        <vt:i4>66</vt:i4>
      </vt:variant>
    </vt:vector>
  </HeadingPairs>
  <TitlesOfParts>
    <vt:vector size="94" baseType="lpstr">
      <vt:lpstr>宋体</vt:lpstr>
      <vt:lpstr>Arial</vt:lpstr>
      <vt:lpstr>B Koodak</vt:lpstr>
      <vt:lpstr>B Narm</vt:lpstr>
      <vt:lpstr>B Nazanin</vt:lpstr>
      <vt:lpstr>B Titr</vt:lpstr>
      <vt:lpstr>B Zar</vt:lpstr>
      <vt:lpstr>Calibri</vt:lpstr>
      <vt:lpstr>Calibri Light</vt:lpstr>
      <vt:lpstr>Comic Sans MS</vt:lpstr>
      <vt:lpstr>Constantia</vt:lpstr>
      <vt:lpstr>Courier New</vt:lpstr>
      <vt:lpstr>Georgia</vt:lpstr>
      <vt:lpstr>Helvetica</vt:lpstr>
      <vt:lpstr>Source Sans Pro</vt:lpstr>
      <vt:lpstr>Times New Roman</vt:lpstr>
      <vt:lpstr>Trebuchet MS</vt:lpstr>
      <vt:lpstr>Wingdings</vt:lpstr>
      <vt:lpstr>Wingdings 2</vt:lpstr>
      <vt:lpstr>Wingdings 3</vt:lpstr>
      <vt:lpstr>2_Maavanat Farhangi Daneshjooee</vt:lpstr>
      <vt:lpstr>Crayons</vt:lpstr>
      <vt:lpstr>1_Crayons</vt:lpstr>
      <vt:lpstr>3_Maavanat Farhangi Daneshjooee</vt:lpstr>
      <vt:lpstr>5_Maavanat Farhangi Daneshjooee</vt:lpstr>
      <vt:lpstr>1_Conception personnalisée</vt:lpstr>
      <vt:lpstr>Office Theme</vt:lpstr>
      <vt:lpstr>Flow</vt:lpstr>
      <vt:lpstr>PowerPoint Presentation</vt:lpstr>
      <vt:lpstr>PowerPoint Presentation</vt:lpstr>
      <vt:lpstr>ارتباطات خطر و مشارکت اجتماعی ( RCCE )</vt:lpstr>
      <vt:lpstr>ارتباطات خطر و مشارکت اجتماعی ( RCCE )</vt:lpstr>
      <vt:lpstr>ارتباطات خطر و مشارکت اجتماعی ( RCCE )</vt:lpstr>
      <vt:lpstr>ارتباطات خطر و مشارکت اجتماعی ( RCCE )</vt:lpstr>
      <vt:lpstr>ارتباطات خطر و مشارکت اجتماعی ( RCCE )</vt:lpstr>
      <vt:lpstr>ارتباطات خطر و مشارکت اجتماعی ( RCCE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پزشک خانواده واحد آموزش و ارتقای سلامت 1393/07/22</dc:title>
  <dc:creator>ATS</dc:creator>
  <cp:lastModifiedBy>دکتر رهبر</cp:lastModifiedBy>
  <cp:revision>328</cp:revision>
  <dcterms:created xsi:type="dcterms:W3CDTF">2006-08-16T00:00:00Z</dcterms:created>
  <dcterms:modified xsi:type="dcterms:W3CDTF">2024-10-24T16:44:50Z</dcterms:modified>
</cp:coreProperties>
</file>